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93" r:id="rId3"/>
    <p:sldId id="305" r:id="rId4"/>
    <p:sldId id="300" r:id="rId5"/>
    <p:sldId id="294" r:id="rId6"/>
    <p:sldId id="299" r:id="rId7"/>
    <p:sldId id="265" r:id="rId8"/>
    <p:sldId id="267" r:id="rId9"/>
    <p:sldId id="268" r:id="rId10"/>
    <p:sldId id="295" r:id="rId11"/>
    <p:sldId id="269" r:id="rId12"/>
    <p:sldId id="270" r:id="rId13"/>
    <p:sldId id="272" r:id="rId14"/>
    <p:sldId id="304" r:id="rId15"/>
    <p:sldId id="275" r:id="rId16"/>
    <p:sldId id="296" r:id="rId17"/>
    <p:sldId id="277" r:id="rId18"/>
    <p:sldId id="297" r:id="rId19"/>
    <p:sldId id="260" r:id="rId20"/>
    <p:sldId id="261" r:id="rId21"/>
    <p:sldId id="263" r:id="rId22"/>
  </p:sldIdLst>
  <p:sldSz cx="12801600" cy="9601200" type="A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  <a:srgbClr val="0066FF"/>
    <a:srgbClr val="FFFFFF"/>
    <a:srgbClr val="FF0000"/>
    <a:srgbClr val="FFFF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1415" autoAdjust="0"/>
    <p:restoredTop sz="94805" autoAdjust="0"/>
  </p:normalViewPr>
  <p:slideViewPr>
    <p:cSldViewPr>
      <p:cViewPr>
        <p:scale>
          <a:sx n="50" d="100"/>
          <a:sy n="50" d="100"/>
        </p:scale>
        <p:origin x="-1602" y="-93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F6231C7-6B54-4214-99AF-53CC84C97E07}" type="datetimeFigureOut">
              <a:rPr lang="ru-RU"/>
              <a:pPr/>
              <a:t>29.11.2012</a:t>
            </a:fld>
            <a:endParaRPr lang="ru-RU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FEEE53C-CA45-4227-8962-36E010EB1E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2944CC8-383C-4BCF-BC88-0B196A955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C8B44-5EB7-41AB-8E3F-EBFD6C74FA6B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0E6A-59F0-4C85-B242-3A0DA36A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D93B9-D313-4A09-BFCB-07E74FEE9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5267-B67F-47BA-A654-5F683713F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62A6B-6045-4C6E-B1E6-9ACD37B78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FDB73-B17B-4E83-9217-46B406FBB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82746-5DC1-4249-BDA7-3BCBF9761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059B-1AEA-4C0A-A421-89F36301B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6F18-CA0D-4848-9AD7-F620460A4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A10E-24FF-4EEC-A074-4E460810D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98E1E-9FE5-420D-A67B-7888D35D1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2FC4-96BB-4EC4-B0CF-E82B1F389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54" tIns="63980" rIns="127954" bIns="639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54" tIns="63980" rIns="127954" bIns="6398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" charset="0"/>
              </a:defRPr>
            </a:lvl1pPr>
          </a:lstStyle>
          <a:p>
            <a:pPr>
              <a:defRPr/>
            </a:pPr>
            <a:fld id="{B7C0E5F0-69F9-42C8-AFAF-8377C06FC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3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Титульный лист</a:t>
            </a:r>
          </a:p>
        </p:txBody>
      </p:sp>
      <p:pic>
        <p:nvPicPr>
          <p:cNvPr id="14339" name="Picture 4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226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ru-RU" sz="4300" b="1" smtClean="0">
                <a:solidFill>
                  <a:srgbClr val="FFFF00"/>
                </a:solidFill>
              </a:rPr>
              <a:t>ПАСПОРТ ТЕРРИТОРИИ </a:t>
            </a:r>
            <a:br>
              <a:rPr lang="ru-RU" sz="4300" b="1" smtClean="0">
                <a:solidFill>
                  <a:srgbClr val="FFFF00"/>
                </a:solidFill>
              </a:rPr>
            </a:br>
            <a:r>
              <a:rPr lang="ru-RU" sz="3600" b="1" smtClean="0">
                <a:solidFill>
                  <a:srgbClr val="0066FF"/>
                </a:solidFill>
              </a:rPr>
              <a:t>АНДРЕЕВСКОГО СЕЛЬСКОГО ПОСЕЛЕНИЯ</a:t>
            </a:r>
            <a:r>
              <a:rPr lang="ru-RU" sz="4300" b="1" smtClean="0">
                <a:solidFill>
                  <a:srgbClr val="FFFF00"/>
                </a:solidFill>
              </a:rPr>
              <a:t> </a:t>
            </a:r>
            <a:br>
              <a:rPr lang="ru-RU" sz="4300" b="1" smtClean="0">
                <a:solidFill>
                  <a:srgbClr val="FFFF00"/>
                </a:solidFill>
              </a:rPr>
            </a:br>
            <a:r>
              <a:rPr lang="ru-RU" sz="4300" b="1" smtClean="0">
                <a:solidFill>
                  <a:srgbClr val="FFFF00"/>
                </a:solidFill>
              </a:rPr>
              <a:t> </a:t>
            </a:r>
            <a:r>
              <a:rPr lang="ru-RU" sz="3600" b="1" smtClean="0">
                <a:solidFill>
                  <a:srgbClr val="FFFF00"/>
                </a:solidFill>
              </a:rPr>
              <a:t>ОМСКОГО МУНИЦИПАЛЬНОГО РАЙОНА</a:t>
            </a:r>
            <a:r>
              <a:rPr lang="ru-RU" sz="3600" b="1" smtClean="0">
                <a:solidFill>
                  <a:schemeClr val="tx1"/>
                </a:solidFill>
              </a:rPr>
              <a:t> 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rgbClr val="FFFF66"/>
                </a:solidFill>
              </a:rPr>
              <a:t>ОМСКОЙ ОБЛАСТИ</a:t>
            </a:r>
            <a:br>
              <a:rPr lang="ru-RU" sz="3600" b="1" smtClean="0">
                <a:solidFill>
                  <a:srgbClr val="FFFF66"/>
                </a:solidFill>
              </a:rPr>
            </a:br>
            <a:r>
              <a:rPr lang="ru-RU" sz="3600" b="1" smtClean="0">
                <a:solidFill>
                  <a:srgbClr val="FFFF66"/>
                </a:solidFill>
              </a:rPr>
              <a:t>СИБИРСКОГО ФЕДЕРАЛЬНОГО ОКРУГА</a:t>
            </a:r>
            <a:r>
              <a:rPr lang="ru-RU" sz="5600" smtClean="0"/>
              <a:t> </a:t>
            </a:r>
            <a:endParaRPr lang="ru-RU" sz="43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Титульный лист</a:t>
            </a:r>
          </a:p>
        </p:txBody>
      </p:sp>
      <p:pic>
        <p:nvPicPr>
          <p:cNvPr id="2969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1226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300" b="1" smtClean="0">
                <a:solidFill>
                  <a:srgbClr val="FFFF00"/>
                </a:solidFill>
              </a:rPr>
              <a:t>РИСКИ ВОЗНИКНОВЕНИЯ ЧС НА ПОТЕНЦИАЛЬНО ОПАСНЫХ ОБЪЕКТАХ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4" name="Picture 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1031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52450"/>
            <a:ext cx="12801600" cy="766763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Риски возникновения аварий на ХОО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8988425" y="8021638"/>
            <a:ext cx="244475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3046" tIns="26520" rIns="53046" bIns="26520">
            <a:spAutoFit/>
          </a:bodyPr>
          <a:lstStyle/>
          <a:p>
            <a:pPr defTabSz="1317625">
              <a:spcBef>
                <a:spcPct val="50000"/>
              </a:spcBef>
            </a:pPr>
            <a:endParaRPr lang="ru-RU" sz="1100" b="1">
              <a:latin typeface="Times New Roman" pitchFamily="18" charset="0"/>
              <a:cs typeface="Arial" charset="0"/>
            </a:endParaRP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9028113" y="7985125"/>
            <a:ext cx="200025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3046" tIns="26520" rIns="53046" bIns="26520">
            <a:spAutoFit/>
          </a:bodyPr>
          <a:lstStyle/>
          <a:p>
            <a:pPr defTabSz="1317625">
              <a:spcBef>
                <a:spcPct val="50000"/>
              </a:spcBef>
            </a:pPr>
            <a:endParaRPr lang="ru-RU" sz="1100" b="1">
              <a:latin typeface="Times New Roman" pitchFamily="18" charset="0"/>
              <a:cs typeface="Arial" charset="0"/>
            </a:endParaRPr>
          </a:p>
        </p:txBody>
      </p:sp>
      <p:sp>
        <p:nvSpPr>
          <p:cNvPr id="6322" name="Rectangle 178"/>
          <p:cNvSpPr>
            <a:spLocks noChangeArrowheads="1"/>
          </p:cNvSpPr>
          <p:nvPr/>
        </p:nvSpPr>
        <p:spPr bwMode="auto">
          <a:xfrm>
            <a:off x="784225" y="4152900"/>
            <a:ext cx="11406188" cy="8540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ru-RU" sz="2500" b="1"/>
              <a:t>Риски возникновения аварий на ХОО отсутствуют в связи </a:t>
            </a:r>
          </a:p>
          <a:p>
            <a:pPr defTabSz="1279525"/>
            <a:r>
              <a:rPr lang="ru-RU" sz="2500" b="1"/>
              <a:t>с отсутствием на территории Андреевского сельского поселения ХОО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4" name="Picture 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1031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52450"/>
            <a:ext cx="12801600" cy="766763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Риски возникновения аварий на РОО</a:t>
            </a:r>
          </a:p>
        </p:txBody>
      </p:sp>
      <p:sp>
        <p:nvSpPr>
          <p:cNvPr id="7198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sp>
        <p:nvSpPr>
          <p:cNvPr id="7253" name="Rectangle 85"/>
          <p:cNvSpPr>
            <a:spLocks noChangeArrowheads="1"/>
          </p:cNvSpPr>
          <p:nvPr/>
        </p:nvSpPr>
        <p:spPr bwMode="auto">
          <a:xfrm>
            <a:off x="568325" y="4152900"/>
            <a:ext cx="11945938" cy="8540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79525"/>
            <a:r>
              <a:rPr lang="ru-RU" sz="2500" b="1"/>
              <a:t>Риски возникновения аварий на РОО отсутствуют в связи </a:t>
            </a:r>
          </a:p>
          <a:p>
            <a:pPr defTabSz="1279525"/>
            <a:r>
              <a:rPr lang="ru-RU" sz="2500" b="1"/>
              <a:t>с отсутствием на территории Андреевского сельского поселения РОО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Freeform 73"/>
          <p:cNvSpPr>
            <a:spLocks/>
          </p:cNvSpPr>
          <p:nvPr/>
        </p:nvSpPr>
        <p:spPr bwMode="auto">
          <a:xfrm>
            <a:off x="5045075" y="420688"/>
            <a:ext cx="2009775" cy="1933575"/>
          </a:xfrm>
          <a:custGeom>
            <a:avLst/>
            <a:gdLst>
              <a:gd name="T0" fmla="*/ 1973878703 w 1265"/>
              <a:gd name="T1" fmla="*/ 2147483647 h 1217"/>
              <a:gd name="T2" fmla="*/ 2125328298 w 1265"/>
              <a:gd name="T3" fmla="*/ 2147483647 h 1217"/>
              <a:gd name="T4" fmla="*/ 2147483647 w 1265"/>
              <a:gd name="T5" fmla="*/ 2147483647 h 1217"/>
              <a:gd name="T6" fmla="*/ 2147483647 w 1265"/>
              <a:gd name="T7" fmla="*/ 2147483647 h 1217"/>
              <a:gd name="T8" fmla="*/ 2147483647 w 1265"/>
              <a:gd name="T9" fmla="*/ 2147483647 h 1217"/>
              <a:gd name="T10" fmla="*/ 2147483647 w 1265"/>
              <a:gd name="T11" fmla="*/ 2147483647 h 1217"/>
              <a:gd name="T12" fmla="*/ 2147483647 w 1265"/>
              <a:gd name="T13" fmla="*/ 2143130296 h 1217"/>
              <a:gd name="T14" fmla="*/ 2147483647 w 1265"/>
              <a:gd name="T15" fmla="*/ 2037109418 h 1217"/>
              <a:gd name="T16" fmla="*/ 2147483647 w 1265"/>
              <a:gd name="T17" fmla="*/ 1688756241 h 1217"/>
              <a:gd name="T18" fmla="*/ 2147483647 w 1265"/>
              <a:gd name="T19" fmla="*/ 1476715678 h 1217"/>
              <a:gd name="T20" fmla="*/ 2147483647 w 1265"/>
              <a:gd name="T21" fmla="*/ 976903423 h 1217"/>
              <a:gd name="T22" fmla="*/ 2147483647 w 1265"/>
              <a:gd name="T23" fmla="*/ 537675236 h 1217"/>
              <a:gd name="T24" fmla="*/ 2147483647 w 1265"/>
              <a:gd name="T25" fmla="*/ 461946492 h 1217"/>
              <a:gd name="T26" fmla="*/ 2147483647 w 1265"/>
              <a:gd name="T27" fmla="*/ 431655948 h 1217"/>
              <a:gd name="T28" fmla="*/ 2147483647 w 1265"/>
              <a:gd name="T29" fmla="*/ 295342838 h 1217"/>
              <a:gd name="T30" fmla="*/ 2147483647 w 1265"/>
              <a:gd name="T31" fmla="*/ 98447075 h 1217"/>
              <a:gd name="T32" fmla="*/ 1989024298 w 1265"/>
              <a:gd name="T33" fmla="*/ 37864385 h 1217"/>
              <a:gd name="T34" fmla="*/ 1610403091 w 1265"/>
              <a:gd name="T35" fmla="*/ 83302597 h 1217"/>
              <a:gd name="T36" fmla="*/ 1428663895 w 1265"/>
              <a:gd name="T37" fmla="*/ 204467977 h 1217"/>
              <a:gd name="T38" fmla="*/ 1307505490 w 1265"/>
              <a:gd name="T39" fmla="*/ 234760160 h 1217"/>
              <a:gd name="T40" fmla="*/ 1050043085 w 1265"/>
              <a:gd name="T41" fmla="*/ 340781037 h 1217"/>
              <a:gd name="T42" fmla="*/ 928884680 w 1265"/>
              <a:gd name="T43" fmla="*/ 431655948 h 1217"/>
              <a:gd name="T44" fmla="*/ 716855684 w 1265"/>
              <a:gd name="T45" fmla="*/ 795153603 h 1217"/>
              <a:gd name="T46" fmla="*/ 656276481 w 1265"/>
              <a:gd name="T47" fmla="*/ 976903423 h 1217"/>
              <a:gd name="T48" fmla="*/ 489682880 w 1265"/>
              <a:gd name="T49" fmla="*/ 1370694800 h 1217"/>
              <a:gd name="T50" fmla="*/ 292801167 w 1265"/>
              <a:gd name="T51" fmla="*/ 1461569611 h 1217"/>
              <a:gd name="T52" fmla="*/ 141351522 w 1265"/>
              <a:gd name="T53" fmla="*/ 1658463711 h 1217"/>
              <a:gd name="T54" fmla="*/ 35338675 w 1265"/>
              <a:gd name="T55" fmla="*/ 1794777119 h 1217"/>
              <a:gd name="T56" fmla="*/ 35338675 w 1265"/>
              <a:gd name="T57" fmla="*/ 1961380674 h 1217"/>
              <a:gd name="T58" fmla="*/ 156497117 w 1265"/>
              <a:gd name="T59" fmla="*/ 2021963352 h 1217"/>
              <a:gd name="T60" fmla="*/ 247365971 w 1265"/>
              <a:gd name="T61" fmla="*/ 2112838163 h 1217"/>
              <a:gd name="T62" fmla="*/ 307945173 w 1265"/>
              <a:gd name="T63" fmla="*/ 2147483647 h 1217"/>
              <a:gd name="T64" fmla="*/ 247365971 w 1265"/>
              <a:gd name="T65" fmla="*/ 2147483647 h 1217"/>
              <a:gd name="T66" fmla="*/ 989463882 w 1265"/>
              <a:gd name="T67" fmla="*/ 2147483647 h 1217"/>
              <a:gd name="T68" fmla="*/ 1216636686 w 1265"/>
              <a:gd name="T69" fmla="*/ 2147483647 h 1217"/>
              <a:gd name="T70" fmla="*/ 1792141096 w 1265"/>
              <a:gd name="T71" fmla="*/ 2147483647 h 1217"/>
              <a:gd name="T72" fmla="*/ 1883009900 w 1265"/>
              <a:gd name="T73" fmla="*/ 2147483647 h 1217"/>
              <a:gd name="T74" fmla="*/ 1928445096 w 1265"/>
              <a:gd name="T75" fmla="*/ 2147483647 h 1217"/>
              <a:gd name="T76" fmla="*/ 2049603501 w 1265"/>
              <a:gd name="T77" fmla="*/ 2147483647 h 1217"/>
              <a:gd name="T78" fmla="*/ 2004168305 w 1265"/>
              <a:gd name="T79" fmla="*/ 2147483647 h 1217"/>
              <a:gd name="T80" fmla="*/ 1989024298 w 1265"/>
              <a:gd name="T81" fmla="*/ 2147483647 h 121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65"/>
              <a:gd name="T124" fmla="*/ 0 h 1217"/>
              <a:gd name="T125" fmla="*/ 1265 w 1265"/>
              <a:gd name="T126" fmla="*/ 1217 h 121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65" h="1217">
                <a:moveTo>
                  <a:pt x="782" y="1167"/>
                </a:moveTo>
                <a:cubicBezTo>
                  <a:pt x="794" y="1121"/>
                  <a:pt x="807" y="1106"/>
                  <a:pt x="842" y="1071"/>
                </a:cubicBezTo>
                <a:cubicBezTo>
                  <a:pt x="854" y="1059"/>
                  <a:pt x="878" y="1035"/>
                  <a:pt x="878" y="1035"/>
                </a:cubicBezTo>
                <a:cubicBezTo>
                  <a:pt x="883" y="1020"/>
                  <a:pt x="887" y="1006"/>
                  <a:pt x="896" y="993"/>
                </a:cubicBezTo>
                <a:cubicBezTo>
                  <a:pt x="913" y="970"/>
                  <a:pt x="915" y="982"/>
                  <a:pt x="926" y="957"/>
                </a:cubicBezTo>
                <a:cubicBezTo>
                  <a:pt x="931" y="945"/>
                  <a:pt x="929" y="930"/>
                  <a:pt x="938" y="921"/>
                </a:cubicBezTo>
                <a:cubicBezTo>
                  <a:pt x="961" y="898"/>
                  <a:pt x="975" y="872"/>
                  <a:pt x="998" y="849"/>
                </a:cubicBezTo>
                <a:cubicBezTo>
                  <a:pt x="1003" y="835"/>
                  <a:pt x="1013" y="822"/>
                  <a:pt x="1016" y="807"/>
                </a:cubicBezTo>
                <a:cubicBezTo>
                  <a:pt x="1023" y="765"/>
                  <a:pt x="1028" y="713"/>
                  <a:pt x="1034" y="669"/>
                </a:cubicBezTo>
                <a:cubicBezTo>
                  <a:pt x="1040" y="621"/>
                  <a:pt x="1033" y="610"/>
                  <a:pt x="1070" y="585"/>
                </a:cubicBezTo>
                <a:cubicBezTo>
                  <a:pt x="1111" y="524"/>
                  <a:pt x="1108" y="454"/>
                  <a:pt x="1130" y="387"/>
                </a:cubicBezTo>
                <a:cubicBezTo>
                  <a:pt x="1137" y="236"/>
                  <a:pt x="1121" y="293"/>
                  <a:pt x="1148" y="213"/>
                </a:cubicBezTo>
                <a:cubicBezTo>
                  <a:pt x="1150" y="206"/>
                  <a:pt x="1177" y="186"/>
                  <a:pt x="1184" y="183"/>
                </a:cubicBezTo>
                <a:cubicBezTo>
                  <a:pt x="1199" y="177"/>
                  <a:pt x="1232" y="171"/>
                  <a:pt x="1232" y="171"/>
                </a:cubicBezTo>
                <a:cubicBezTo>
                  <a:pt x="1265" y="149"/>
                  <a:pt x="1249" y="140"/>
                  <a:pt x="1226" y="117"/>
                </a:cubicBezTo>
                <a:cubicBezTo>
                  <a:pt x="1187" y="0"/>
                  <a:pt x="973" y="41"/>
                  <a:pt x="908" y="39"/>
                </a:cubicBezTo>
                <a:cubicBezTo>
                  <a:pt x="863" y="32"/>
                  <a:pt x="835" y="20"/>
                  <a:pt x="788" y="15"/>
                </a:cubicBezTo>
                <a:cubicBezTo>
                  <a:pt x="735" y="19"/>
                  <a:pt x="691" y="28"/>
                  <a:pt x="638" y="33"/>
                </a:cubicBezTo>
                <a:cubicBezTo>
                  <a:pt x="608" y="43"/>
                  <a:pt x="594" y="67"/>
                  <a:pt x="566" y="81"/>
                </a:cubicBezTo>
                <a:cubicBezTo>
                  <a:pt x="554" y="87"/>
                  <a:pt x="529" y="91"/>
                  <a:pt x="518" y="93"/>
                </a:cubicBezTo>
                <a:cubicBezTo>
                  <a:pt x="486" y="109"/>
                  <a:pt x="445" y="113"/>
                  <a:pt x="416" y="135"/>
                </a:cubicBezTo>
                <a:cubicBezTo>
                  <a:pt x="355" y="180"/>
                  <a:pt x="426" y="142"/>
                  <a:pt x="368" y="171"/>
                </a:cubicBezTo>
                <a:cubicBezTo>
                  <a:pt x="355" y="224"/>
                  <a:pt x="312" y="270"/>
                  <a:pt x="284" y="315"/>
                </a:cubicBezTo>
                <a:cubicBezTo>
                  <a:pt x="271" y="336"/>
                  <a:pt x="268" y="364"/>
                  <a:pt x="260" y="387"/>
                </a:cubicBezTo>
                <a:cubicBezTo>
                  <a:pt x="246" y="430"/>
                  <a:pt x="222" y="509"/>
                  <a:pt x="194" y="543"/>
                </a:cubicBezTo>
                <a:cubicBezTo>
                  <a:pt x="177" y="563"/>
                  <a:pt x="138" y="564"/>
                  <a:pt x="116" y="579"/>
                </a:cubicBezTo>
                <a:cubicBezTo>
                  <a:pt x="96" y="608"/>
                  <a:pt x="93" y="645"/>
                  <a:pt x="56" y="657"/>
                </a:cubicBezTo>
                <a:cubicBezTo>
                  <a:pt x="27" y="700"/>
                  <a:pt x="42" y="683"/>
                  <a:pt x="14" y="711"/>
                </a:cubicBezTo>
                <a:cubicBezTo>
                  <a:pt x="9" y="733"/>
                  <a:pt x="0" y="754"/>
                  <a:pt x="14" y="777"/>
                </a:cubicBezTo>
                <a:cubicBezTo>
                  <a:pt x="25" y="795"/>
                  <a:pt x="46" y="793"/>
                  <a:pt x="62" y="801"/>
                </a:cubicBezTo>
                <a:cubicBezTo>
                  <a:pt x="83" y="812"/>
                  <a:pt x="83" y="817"/>
                  <a:pt x="98" y="837"/>
                </a:cubicBezTo>
                <a:cubicBezTo>
                  <a:pt x="108" y="868"/>
                  <a:pt x="116" y="895"/>
                  <a:pt x="122" y="927"/>
                </a:cubicBezTo>
                <a:cubicBezTo>
                  <a:pt x="118" y="980"/>
                  <a:pt x="111" y="1026"/>
                  <a:pt x="98" y="1077"/>
                </a:cubicBezTo>
                <a:cubicBezTo>
                  <a:pt x="120" y="1164"/>
                  <a:pt x="358" y="1142"/>
                  <a:pt x="392" y="1143"/>
                </a:cubicBezTo>
                <a:cubicBezTo>
                  <a:pt x="423" y="1158"/>
                  <a:pt x="448" y="1177"/>
                  <a:pt x="482" y="1185"/>
                </a:cubicBezTo>
                <a:cubicBezTo>
                  <a:pt x="567" y="1161"/>
                  <a:pt x="629" y="1194"/>
                  <a:pt x="710" y="1203"/>
                </a:cubicBezTo>
                <a:cubicBezTo>
                  <a:pt x="722" y="1207"/>
                  <a:pt x="734" y="1211"/>
                  <a:pt x="746" y="1215"/>
                </a:cubicBezTo>
                <a:cubicBezTo>
                  <a:pt x="753" y="1217"/>
                  <a:pt x="758" y="1207"/>
                  <a:pt x="764" y="1203"/>
                </a:cubicBezTo>
                <a:cubicBezTo>
                  <a:pt x="797" y="1179"/>
                  <a:pt x="776" y="1188"/>
                  <a:pt x="812" y="1179"/>
                </a:cubicBezTo>
                <a:cubicBezTo>
                  <a:pt x="833" y="1147"/>
                  <a:pt x="813" y="1154"/>
                  <a:pt x="794" y="1125"/>
                </a:cubicBezTo>
                <a:cubicBezTo>
                  <a:pt x="786" y="1163"/>
                  <a:pt x="788" y="1165"/>
                  <a:pt x="788" y="1131"/>
                </a:cubicBezTo>
              </a:path>
            </a:pathLst>
          </a:custGeom>
          <a:solidFill>
            <a:srgbClr val="3366FF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500"/>
          </a:p>
        </p:txBody>
      </p:sp>
      <p:pic>
        <p:nvPicPr>
          <p:cNvPr id="8203" name="Picture 74" descr="_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338" y="1479550"/>
            <a:ext cx="24606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AutoShape 76"/>
          <p:cNvSpPr>
            <a:spLocks noChangeArrowheads="1"/>
          </p:cNvSpPr>
          <p:nvPr/>
        </p:nvSpPr>
        <p:spPr bwMode="auto">
          <a:xfrm>
            <a:off x="3592513" y="3576638"/>
            <a:ext cx="2209800" cy="1323975"/>
          </a:xfrm>
          <a:prstGeom prst="wedgeRectCallout">
            <a:avLst>
              <a:gd name="adj1" fmla="val -135704"/>
              <a:gd name="adj2" fmla="val 80736"/>
            </a:avLst>
          </a:prstGeom>
          <a:solidFill>
            <a:srgbClr val="CCFFCC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53994" tIns="45714" rIns="53994" bIns="45714">
            <a:spAutoFit/>
          </a:bodyPr>
          <a:lstStyle/>
          <a:p>
            <a:pPr algn="ctr" defTabSz="1279525"/>
            <a:r>
              <a:rPr lang="ru-RU" sz="800" b="1"/>
              <a:t>Котельная </a:t>
            </a:r>
          </a:p>
          <a:p>
            <a:pPr algn="ctr" defTabSz="1279525"/>
            <a:r>
              <a:rPr lang="ru-RU" sz="800"/>
              <a:t>Ул.Производственная 22</a:t>
            </a:r>
          </a:p>
          <a:p>
            <a:pPr defTabSz="1279525"/>
            <a:r>
              <a:rPr lang="ru-RU" sz="800"/>
              <a:t>Введена в эксплуатацию – </a:t>
            </a:r>
            <a:r>
              <a:rPr lang="ru-RU" sz="800">
                <a:solidFill>
                  <a:srgbClr val="FF0000"/>
                </a:solidFill>
              </a:rPr>
              <a:t>1983 г.</a:t>
            </a:r>
          </a:p>
          <a:p>
            <a:pPr defTabSz="1279525"/>
            <a:r>
              <a:rPr lang="ru-RU" sz="800"/>
              <a:t>Количество котлов - 2</a:t>
            </a:r>
          </a:p>
          <a:p>
            <a:pPr defTabSz="1279525"/>
            <a:r>
              <a:rPr lang="ru-RU" sz="800"/>
              <a:t>Вид топлива - мазут</a:t>
            </a:r>
          </a:p>
          <a:p>
            <a:pPr defTabSz="1279525"/>
            <a:r>
              <a:rPr lang="ru-RU" sz="800"/>
              <a:t>Подключено объектов – </a:t>
            </a:r>
            <a:r>
              <a:rPr lang="ru-RU" sz="800">
                <a:solidFill>
                  <a:srgbClr val="FF0000"/>
                </a:solidFill>
              </a:rPr>
              <a:t>32:</a:t>
            </a:r>
          </a:p>
          <a:p>
            <a:pPr defTabSz="1279525"/>
            <a:r>
              <a:rPr lang="ru-RU" sz="800">
                <a:solidFill>
                  <a:srgbClr val="FF0000"/>
                </a:solidFill>
              </a:rPr>
              <a:t>   -жилых домов – 18</a:t>
            </a:r>
          </a:p>
          <a:p>
            <a:pPr defTabSz="1279525"/>
            <a:r>
              <a:rPr lang="ru-RU" sz="800">
                <a:solidFill>
                  <a:srgbClr val="FF0000"/>
                </a:solidFill>
              </a:rPr>
              <a:t>   </a:t>
            </a:r>
            <a:r>
              <a:rPr lang="ru-RU" sz="800"/>
              <a:t>-объектов соцкультбыта – 2</a:t>
            </a:r>
          </a:p>
          <a:p>
            <a:pPr defTabSz="1279525"/>
            <a:r>
              <a:rPr lang="ru-RU" sz="800">
                <a:solidFill>
                  <a:srgbClr val="FF0000"/>
                </a:solidFill>
              </a:rPr>
              <a:t>   </a:t>
            </a:r>
            <a:r>
              <a:rPr lang="ru-RU" sz="800"/>
              <a:t>-образов. учреждений - 1</a:t>
            </a:r>
          </a:p>
          <a:p>
            <a:pPr defTabSz="1279525"/>
            <a:r>
              <a:rPr lang="ru-RU" sz="800">
                <a:solidFill>
                  <a:srgbClr val="FF0000"/>
                </a:solidFill>
              </a:rPr>
              <a:t>   </a:t>
            </a:r>
            <a:r>
              <a:rPr lang="ru-RU" sz="800"/>
              <a:t>-детских садов - 1</a:t>
            </a:r>
          </a:p>
        </p:txBody>
      </p:sp>
      <p:graphicFrame>
        <p:nvGraphicFramePr>
          <p:cNvPr id="8412" name="Group 220"/>
          <p:cNvGraphicFramePr>
            <a:graphicFrameLocks noGrp="1"/>
          </p:cNvGraphicFramePr>
          <p:nvPr/>
        </p:nvGraphicFramePr>
        <p:xfrm>
          <a:off x="0" y="1055688"/>
          <a:ext cx="4960938" cy="1004888"/>
        </p:xfrm>
        <a:graphic>
          <a:graphicData uri="http://schemas.openxmlformats.org/drawingml/2006/table">
            <a:tbl>
              <a:tblPr/>
              <a:tblGrid>
                <a:gridCol w="1144588"/>
                <a:gridCol w="1439862"/>
                <a:gridCol w="985838"/>
                <a:gridCol w="1390650"/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объектов  ЖКХ</a:t>
                      </a:r>
                    </a:p>
                  </a:txBody>
                  <a:tcPr marL="71991" marR="53994" marT="46795" marB="4679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объекта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 объекта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Резервные линии теплоснабжения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Износ основного оборудования / теплосетей (в 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Котельная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Производственная №22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отсутствуют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20/60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02" name="Group 210"/>
          <p:cNvGraphicFramePr>
            <a:graphicFrameLocks noGrp="1"/>
          </p:cNvGraphicFramePr>
          <p:nvPr/>
        </p:nvGraphicFramePr>
        <p:xfrm>
          <a:off x="9829800" y="6729413"/>
          <a:ext cx="2589213" cy="1058791"/>
        </p:xfrm>
        <a:graphic>
          <a:graphicData uri="http://schemas.openxmlformats.org/drawingml/2006/table">
            <a:tbl>
              <a:tblPr/>
              <a:tblGrid>
                <a:gridCol w="609600"/>
                <a:gridCol w="1979613"/>
              </a:tblGrid>
              <a:tr h="125413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Условные обозначения</a:t>
                      </a:r>
                    </a:p>
                  </a:txBody>
                  <a:tcPr marL="71991" marR="53994" marT="46795" marB="4679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Котельная</a:t>
                      </a:r>
                    </a:p>
                  </a:txBody>
                  <a:tcPr marL="71991" marR="53994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Зона ответственности котельной</a:t>
                      </a:r>
                    </a:p>
                  </a:txBody>
                  <a:tcPr marL="71991" marR="53994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8275" name="Picture 171" descr="_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0" y="7032625"/>
            <a:ext cx="2460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77" name="Freeform 173"/>
          <p:cNvSpPr>
            <a:spLocks/>
          </p:cNvSpPr>
          <p:nvPr/>
        </p:nvSpPr>
        <p:spPr bwMode="auto">
          <a:xfrm>
            <a:off x="10001250" y="7464425"/>
            <a:ext cx="414338" cy="296863"/>
          </a:xfrm>
          <a:custGeom>
            <a:avLst/>
            <a:gdLst>
              <a:gd name="T0" fmla="*/ 6877224 w 316"/>
              <a:gd name="T1" fmla="*/ 209171854 h 187"/>
              <a:gd name="T2" fmla="*/ 199431636 w 316"/>
              <a:gd name="T3" fmla="*/ 68043313 h 187"/>
              <a:gd name="T4" fmla="*/ 378231608 w 316"/>
              <a:gd name="T5" fmla="*/ 27720882 h 187"/>
              <a:gd name="T6" fmla="*/ 460755643 w 316"/>
              <a:gd name="T7" fmla="*/ 68043313 h 187"/>
              <a:gd name="T8" fmla="*/ 543278366 w 316"/>
              <a:gd name="T9" fmla="*/ 148688176 h 187"/>
              <a:gd name="T10" fmla="*/ 295708802 w 316"/>
              <a:gd name="T11" fmla="*/ 289816691 h 187"/>
              <a:gd name="T12" fmla="*/ 226939211 w 316"/>
              <a:gd name="T13" fmla="*/ 471267676 h 187"/>
              <a:gd name="T14" fmla="*/ 158169578 w 316"/>
              <a:gd name="T15" fmla="*/ 451106466 h 187"/>
              <a:gd name="T16" fmla="*/ 75646834 w 316"/>
              <a:gd name="T17" fmla="*/ 410783948 h 187"/>
              <a:gd name="T18" fmla="*/ 48137948 w 316"/>
              <a:gd name="T19" fmla="*/ 289816691 h 187"/>
              <a:gd name="T20" fmla="*/ 6877224 w 316"/>
              <a:gd name="T21" fmla="*/ 209171854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187"/>
              <a:gd name="T35" fmla="*/ 316 w 316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187">
                <a:moveTo>
                  <a:pt x="4" y="83"/>
                </a:moveTo>
                <a:cubicBezTo>
                  <a:pt x="30" y="5"/>
                  <a:pt x="3" y="36"/>
                  <a:pt x="116" y="27"/>
                </a:cubicBezTo>
                <a:cubicBezTo>
                  <a:pt x="176" y="7"/>
                  <a:pt x="143" y="0"/>
                  <a:pt x="220" y="11"/>
                </a:cubicBezTo>
                <a:cubicBezTo>
                  <a:pt x="236" y="16"/>
                  <a:pt x="252" y="22"/>
                  <a:pt x="268" y="27"/>
                </a:cubicBezTo>
                <a:cubicBezTo>
                  <a:pt x="286" y="33"/>
                  <a:pt x="316" y="59"/>
                  <a:pt x="316" y="59"/>
                </a:cubicBezTo>
                <a:cubicBezTo>
                  <a:pt x="295" y="142"/>
                  <a:pt x="235" y="73"/>
                  <a:pt x="172" y="115"/>
                </a:cubicBezTo>
                <a:cubicBezTo>
                  <a:pt x="135" y="170"/>
                  <a:pt x="146" y="145"/>
                  <a:pt x="132" y="187"/>
                </a:cubicBezTo>
                <a:cubicBezTo>
                  <a:pt x="119" y="184"/>
                  <a:pt x="105" y="183"/>
                  <a:pt x="92" y="179"/>
                </a:cubicBezTo>
                <a:cubicBezTo>
                  <a:pt x="76" y="175"/>
                  <a:pt x="44" y="163"/>
                  <a:pt x="44" y="163"/>
                </a:cubicBezTo>
                <a:cubicBezTo>
                  <a:pt x="39" y="147"/>
                  <a:pt x="42" y="124"/>
                  <a:pt x="28" y="115"/>
                </a:cubicBezTo>
                <a:cubicBezTo>
                  <a:pt x="0" y="96"/>
                  <a:pt x="4" y="109"/>
                  <a:pt x="4" y="83"/>
                </a:cubicBezTo>
                <a:close/>
              </a:path>
            </a:pathLst>
          </a:custGeom>
          <a:solidFill>
            <a:srgbClr val="3366FF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500"/>
          </a:p>
        </p:txBody>
      </p:sp>
      <p:sp>
        <p:nvSpPr>
          <p:cNvPr id="82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6550"/>
            <a:ext cx="12801600" cy="766763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Риски возникновения аварии на системах ЖКХ</a:t>
            </a:r>
          </a:p>
        </p:txBody>
      </p:sp>
      <p:sp>
        <p:nvSpPr>
          <p:cNvPr id="8279" name="Text Box 4"/>
          <p:cNvSpPr txBox="1">
            <a:spLocks noChangeArrowheads="1"/>
          </p:cNvSpPr>
          <p:nvPr/>
        </p:nvSpPr>
        <p:spPr bwMode="auto">
          <a:xfrm>
            <a:off x="0" y="-239713"/>
            <a:ext cx="12801600" cy="64135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graphicFrame>
        <p:nvGraphicFramePr>
          <p:cNvPr id="8194" name="Object 31"/>
          <p:cNvGraphicFramePr>
            <a:graphicFrameLocks noChangeAspect="1"/>
          </p:cNvGraphicFramePr>
          <p:nvPr/>
        </p:nvGraphicFramePr>
        <p:xfrm>
          <a:off x="424136" y="7320880"/>
          <a:ext cx="2405063" cy="1266825"/>
        </p:xfrm>
        <a:graphic>
          <a:graphicData uri="http://schemas.openxmlformats.org/presentationml/2006/ole">
            <p:oleObj spid="_x0000_s8194" name="Worksheet" r:id="rId4" imgW="2990890" imgH="1895450" progId="Excel.Sheet.8">
              <p:embed/>
            </p:oleObj>
          </a:graphicData>
        </a:graphic>
      </p:graphicFrame>
      <p:grpSp>
        <p:nvGrpSpPr>
          <p:cNvPr id="8396" name="Group 65"/>
          <p:cNvGrpSpPr>
            <a:grpSpLocks/>
          </p:cNvGrpSpPr>
          <p:nvPr/>
        </p:nvGrpSpPr>
        <p:grpSpPr bwMode="auto">
          <a:xfrm>
            <a:off x="1576388" y="5016500"/>
            <a:ext cx="466725" cy="588963"/>
            <a:chOff x="732" y="3333"/>
            <a:chExt cx="1145" cy="843"/>
          </a:xfrm>
        </p:grpSpPr>
        <p:sp>
          <p:nvSpPr>
            <p:cNvPr id="8397" name="Freeform 66"/>
            <p:cNvSpPr>
              <a:spLocks/>
            </p:cNvSpPr>
            <p:nvPr/>
          </p:nvSpPr>
          <p:spPr bwMode="auto">
            <a:xfrm>
              <a:off x="732" y="3333"/>
              <a:ext cx="1145" cy="843"/>
            </a:xfrm>
            <a:custGeom>
              <a:avLst/>
              <a:gdLst>
                <a:gd name="T0" fmla="*/ 1140 w 1145"/>
                <a:gd name="T1" fmla="*/ 663 h 843"/>
                <a:gd name="T2" fmla="*/ 1110 w 1145"/>
                <a:gd name="T3" fmla="*/ 603 h 843"/>
                <a:gd name="T4" fmla="*/ 1056 w 1145"/>
                <a:gd name="T5" fmla="*/ 531 h 843"/>
                <a:gd name="T6" fmla="*/ 984 w 1145"/>
                <a:gd name="T7" fmla="*/ 453 h 843"/>
                <a:gd name="T8" fmla="*/ 906 w 1145"/>
                <a:gd name="T9" fmla="*/ 417 h 843"/>
                <a:gd name="T10" fmla="*/ 876 w 1145"/>
                <a:gd name="T11" fmla="*/ 381 h 843"/>
                <a:gd name="T12" fmla="*/ 864 w 1145"/>
                <a:gd name="T13" fmla="*/ 345 h 843"/>
                <a:gd name="T14" fmla="*/ 780 w 1145"/>
                <a:gd name="T15" fmla="*/ 219 h 843"/>
                <a:gd name="T16" fmla="*/ 750 w 1145"/>
                <a:gd name="T17" fmla="*/ 171 h 843"/>
                <a:gd name="T18" fmla="*/ 732 w 1145"/>
                <a:gd name="T19" fmla="*/ 165 h 843"/>
                <a:gd name="T20" fmla="*/ 660 w 1145"/>
                <a:gd name="T21" fmla="*/ 123 h 843"/>
                <a:gd name="T22" fmla="*/ 570 w 1145"/>
                <a:gd name="T23" fmla="*/ 69 h 843"/>
                <a:gd name="T24" fmla="*/ 504 w 1145"/>
                <a:gd name="T25" fmla="*/ 33 h 843"/>
                <a:gd name="T26" fmla="*/ 336 w 1145"/>
                <a:gd name="T27" fmla="*/ 3 h 843"/>
                <a:gd name="T28" fmla="*/ 186 w 1145"/>
                <a:gd name="T29" fmla="*/ 9 h 843"/>
                <a:gd name="T30" fmla="*/ 162 w 1145"/>
                <a:gd name="T31" fmla="*/ 27 h 843"/>
                <a:gd name="T32" fmla="*/ 54 w 1145"/>
                <a:gd name="T33" fmla="*/ 93 h 843"/>
                <a:gd name="T34" fmla="*/ 42 w 1145"/>
                <a:gd name="T35" fmla="*/ 111 h 843"/>
                <a:gd name="T36" fmla="*/ 12 w 1145"/>
                <a:gd name="T37" fmla="*/ 129 h 843"/>
                <a:gd name="T38" fmla="*/ 0 w 1145"/>
                <a:gd name="T39" fmla="*/ 177 h 843"/>
                <a:gd name="T40" fmla="*/ 24 w 1145"/>
                <a:gd name="T41" fmla="*/ 285 h 843"/>
                <a:gd name="T42" fmla="*/ 30 w 1145"/>
                <a:gd name="T43" fmla="*/ 519 h 843"/>
                <a:gd name="T44" fmla="*/ 168 w 1145"/>
                <a:gd name="T45" fmla="*/ 627 h 843"/>
                <a:gd name="T46" fmla="*/ 276 w 1145"/>
                <a:gd name="T47" fmla="*/ 669 h 843"/>
                <a:gd name="T48" fmla="*/ 360 w 1145"/>
                <a:gd name="T49" fmla="*/ 783 h 843"/>
                <a:gd name="T50" fmla="*/ 420 w 1145"/>
                <a:gd name="T51" fmla="*/ 831 h 843"/>
                <a:gd name="T52" fmla="*/ 456 w 1145"/>
                <a:gd name="T53" fmla="*/ 843 h 843"/>
                <a:gd name="T54" fmla="*/ 540 w 1145"/>
                <a:gd name="T55" fmla="*/ 807 h 843"/>
                <a:gd name="T56" fmla="*/ 636 w 1145"/>
                <a:gd name="T57" fmla="*/ 783 h 843"/>
                <a:gd name="T58" fmla="*/ 726 w 1145"/>
                <a:gd name="T59" fmla="*/ 807 h 843"/>
                <a:gd name="T60" fmla="*/ 804 w 1145"/>
                <a:gd name="T61" fmla="*/ 789 h 843"/>
                <a:gd name="T62" fmla="*/ 840 w 1145"/>
                <a:gd name="T63" fmla="*/ 777 h 843"/>
                <a:gd name="T64" fmla="*/ 894 w 1145"/>
                <a:gd name="T65" fmla="*/ 681 h 843"/>
                <a:gd name="T66" fmla="*/ 936 w 1145"/>
                <a:gd name="T67" fmla="*/ 675 h 843"/>
                <a:gd name="T68" fmla="*/ 1038 w 1145"/>
                <a:gd name="T69" fmla="*/ 711 h 843"/>
                <a:gd name="T70" fmla="*/ 1074 w 1145"/>
                <a:gd name="T71" fmla="*/ 711 h 843"/>
                <a:gd name="T72" fmla="*/ 1116 w 1145"/>
                <a:gd name="T73" fmla="*/ 681 h 843"/>
                <a:gd name="T74" fmla="*/ 1092 w 1145"/>
                <a:gd name="T75" fmla="*/ 675 h 843"/>
                <a:gd name="T76" fmla="*/ 1140 w 1145"/>
                <a:gd name="T77" fmla="*/ 663 h 8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5"/>
                <a:gd name="T118" fmla="*/ 0 h 843"/>
                <a:gd name="T119" fmla="*/ 1145 w 1145"/>
                <a:gd name="T120" fmla="*/ 843 h 8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5" h="843">
                  <a:moveTo>
                    <a:pt x="1140" y="663"/>
                  </a:moveTo>
                  <a:cubicBezTo>
                    <a:pt x="1118" y="619"/>
                    <a:pt x="1145" y="638"/>
                    <a:pt x="1110" y="603"/>
                  </a:cubicBezTo>
                  <a:cubicBezTo>
                    <a:pt x="1100" y="574"/>
                    <a:pt x="1081" y="548"/>
                    <a:pt x="1056" y="531"/>
                  </a:cubicBezTo>
                  <a:cubicBezTo>
                    <a:pt x="1046" y="500"/>
                    <a:pt x="1015" y="463"/>
                    <a:pt x="984" y="453"/>
                  </a:cubicBezTo>
                  <a:cubicBezTo>
                    <a:pt x="958" y="427"/>
                    <a:pt x="943" y="423"/>
                    <a:pt x="906" y="417"/>
                  </a:cubicBezTo>
                  <a:cubicBezTo>
                    <a:pt x="895" y="406"/>
                    <a:pt x="883" y="396"/>
                    <a:pt x="876" y="381"/>
                  </a:cubicBezTo>
                  <a:cubicBezTo>
                    <a:pt x="871" y="369"/>
                    <a:pt x="871" y="356"/>
                    <a:pt x="864" y="345"/>
                  </a:cubicBezTo>
                  <a:cubicBezTo>
                    <a:pt x="836" y="303"/>
                    <a:pt x="808" y="261"/>
                    <a:pt x="780" y="219"/>
                  </a:cubicBezTo>
                  <a:cubicBezTo>
                    <a:pt x="770" y="203"/>
                    <a:pt x="763" y="184"/>
                    <a:pt x="750" y="171"/>
                  </a:cubicBezTo>
                  <a:cubicBezTo>
                    <a:pt x="746" y="167"/>
                    <a:pt x="738" y="168"/>
                    <a:pt x="732" y="165"/>
                  </a:cubicBezTo>
                  <a:cubicBezTo>
                    <a:pt x="706" y="152"/>
                    <a:pt x="687" y="132"/>
                    <a:pt x="660" y="123"/>
                  </a:cubicBezTo>
                  <a:cubicBezTo>
                    <a:pt x="632" y="102"/>
                    <a:pt x="599" y="90"/>
                    <a:pt x="570" y="69"/>
                  </a:cubicBezTo>
                  <a:cubicBezTo>
                    <a:pt x="541" y="49"/>
                    <a:pt x="541" y="40"/>
                    <a:pt x="504" y="33"/>
                  </a:cubicBezTo>
                  <a:cubicBezTo>
                    <a:pt x="454" y="0"/>
                    <a:pt x="394" y="6"/>
                    <a:pt x="336" y="3"/>
                  </a:cubicBezTo>
                  <a:cubicBezTo>
                    <a:pt x="286" y="5"/>
                    <a:pt x="236" y="2"/>
                    <a:pt x="186" y="9"/>
                  </a:cubicBezTo>
                  <a:cubicBezTo>
                    <a:pt x="176" y="10"/>
                    <a:pt x="171" y="22"/>
                    <a:pt x="162" y="27"/>
                  </a:cubicBezTo>
                  <a:cubicBezTo>
                    <a:pt x="124" y="50"/>
                    <a:pt x="92" y="70"/>
                    <a:pt x="54" y="93"/>
                  </a:cubicBezTo>
                  <a:cubicBezTo>
                    <a:pt x="50" y="99"/>
                    <a:pt x="47" y="106"/>
                    <a:pt x="42" y="111"/>
                  </a:cubicBezTo>
                  <a:cubicBezTo>
                    <a:pt x="33" y="119"/>
                    <a:pt x="19" y="120"/>
                    <a:pt x="12" y="129"/>
                  </a:cubicBezTo>
                  <a:cubicBezTo>
                    <a:pt x="2" y="142"/>
                    <a:pt x="5" y="161"/>
                    <a:pt x="0" y="177"/>
                  </a:cubicBezTo>
                  <a:cubicBezTo>
                    <a:pt x="7" y="249"/>
                    <a:pt x="11" y="232"/>
                    <a:pt x="24" y="285"/>
                  </a:cubicBezTo>
                  <a:cubicBezTo>
                    <a:pt x="26" y="363"/>
                    <a:pt x="26" y="441"/>
                    <a:pt x="30" y="519"/>
                  </a:cubicBezTo>
                  <a:cubicBezTo>
                    <a:pt x="35" y="624"/>
                    <a:pt x="76" y="619"/>
                    <a:pt x="168" y="627"/>
                  </a:cubicBezTo>
                  <a:cubicBezTo>
                    <a:pt x="201" y="649"/>
                    <a:pt x="240" y="654"/>
                    <a:pt x="276" y="669"/>
                  </a:cubicBezTo>
                  <a:cubicBezTo>
                    <a:pt x="292" y="717"/>
                    <a:pt x="306" y="765"/>
                    <a:pt x="360" y="783"/>
                  </a:cubicBezTo>
                  <a:cubicBezTo>
                    <a:pt x="390" y="813"/>
                    <a:pt x="387" y="818"/>
                    <a:pt x="420" y="831"/>
                  </a:cubicBezTo>
                  <a:cubicBezTo>
                    <a:pt x="432" y="836"/>
                    <a:pt x="456" y="843"/>
                    <a:pt x="456" y="843"/>
                  </a:cubicBezTo>
                  <a:cubicBezTo>
                    <a:pt x="511" y="835"/>
                    <a:pt x="500" y="834"/>
                    <a:pt x="540" y="807"/>
                  </a:cubicBezTo>
                  <a:cubicBezTo>
                    <a:pt x="563" y="792"/>
                    <a:pt x="608" y="790"/>
                    <a:pt x="636" y="783"/>
                  </a:cubicBezTo>
                  <a:cubicBezTo>
                    <a:pt x="666" y="791"/>
                    <a:pt x="696" y="799"/>
                    <a:pt x="726" y="807"/>
                  </a:cubicBezTo>
                  <a:cubicBezTo>
                    <a:pt x="817" y="797"/>
                    <a:pt x="750" y="811"/>
                    <a:pt x="804" y="789"/>
                  </a:cubicBezTo>
                  <a:cubicBezTo>
                    <a:pt x="816" y="784"/>
                    <a:pt x="840" y="777"/>
                    <a:pt x="840" y="777"/>
                  </a:cubicBezTo>
                  <a:cubicBezTo>
                    <a:pt x="849" y="749"/>
                    <a:pt x="860" y="691"/>
                    <a:pt x="894" y="681"/>
                  </a:cubicBezTo>
                  <a:cubicBezTo>
                    <a:pt x="908" y="677"/>
                    <a:pt x="922" y="677"/>
                    <a:pt x="936" y="675"/>
                  </a:cubicBezTo>
                  <a:cubicBezTo>
                    <a:pt x="972" y="684"/>
                    <a:pt x="1002" y="702"/>
                    <a:pt x="1038" y="711"/>
                  </a:cubicBezTo>
                  <a:cubicBezTo>
                    <a:pt x="1099" y="703"/>
                    <a:pt x="1023" y="694"/>
                    <a:pt x="1074" y="711"/>
                  </a:cubicBezTo>
                  <a:cubicBezTo>
                    <a:pt x="1086" y="715"/>
                    <a:pt x="1116" y="681"/>
                    <a:pt x="1116" y="681"/>
                  </a:cubicBezTo>
                  <a:cubicBezTo>
                    <a:pt x="1122" y="679"/>
                    <a:pt x="1088" y="679"/>
                    <a:pt x="1092" y="675"/>
                  </a:cubicBezTo>
                  <a:cubicBezTo>
                    <a:pt x="1104" y="663"/>
                    <a:pt x="1128" y="638"/>
                    <a:pt x="1140" y="663"/>
                  </a:cubicBezTo>
                  <a:close/>
                </a:path>
              </a:pathLst>
            </a:custGeom>
            <a:solidFill>
              <a:srgbClr val="3366FF">
                <a:alpha val="2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500"/>
            </a:p>
          </p:txBody>
        </p:sp>
        <p:pic>
          <p:nvPicPr>
            <p:cNvPr id="8398" name="Picture 67" descr="_ОО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8" y="3845"/>
              <a:ext cx="15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938" y="120650"/>
            <a:ext cx="12801601" cy="766763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500" smtClean="0">
                <a:latin typeface="Times New Roman" pitchFamily="18" charset="0"/>
              </a:rPr>
              <a:t>Риски возникновения ЧС на электросетях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-7938" y="-384175"/>
            <a:ext cx="12801601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960438" y="2982913"/>
            <a:ext cx="10880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9525"/>
            <a:endParaRPr lang="ru-RU" sz="6200">
              <a:solidFill>
                <a:schemeClr val="tx2"/>
              </a:solidFill>
            </a:endParaRP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9061450" y="7896225"/>
            <a:ext cx="3740150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279525"/>
            <a:endParaRPr lang="ru-RU" sz="2500"/>
          </a:p>
        </p:txBody>
      </p:sp>
      <p:sp>
        <p:nvSpPr>
          <p:cNvPr id="9226" name="Text Box 13"/>
          <p:cNvSpPr txBox="1">
            <a:spLocks noChangeAspect="1" noChangeArrowheads="1"/>
          </p:cNvSpPr>
          <p:nvPr/>
        </p:nvSpPr>
        <p:spPr bwMode="auto">
          <a:xfrm>
            <a:off x="9569450" y="7969250"/>
            <a:ext cx="2762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5" rIns="104927" bIns="52465"/>
          <a:lstStyle/>
          <a:p>
            <a:pPr algn="ctr" defTabSz="1279525"/>
            <a:r>
              <a:rPr lang="ru-RU" sz="1400" b="1">
                <a:latin typeface="Times New Roman" pitchFamily="18" charset="0"/>
              </a:rPr>
              <a:t>Условные</a:t>
            </a:r>
            <a:r>
              <a:rPr lang="ru-RU" sz="1400" b="1"/>
              <a:t> </a:t>
            </a:r>
            <a:r>
              <a:rPr lang="ru-RU" sz="1400" b="1">
                <a:latin typeface="Times New Roman" pitchFamily="18" charset="0"/>
              </a:rPr>
              <a:t>обозначения</a:t>
            </a:r>
            <a:endParaRPr lang="ru-RU" sz="1400" b="1"/>
          </a:p>
          <a:p>
            <a:pPr defTabSz="1279525"/>
            <a:endParaRPr lang="ru-RU" sz="2500"/>
          </a:p>
        </p:txBody>
      </p:sp>
      <p:sp>
        <p:nvSpPr>
          <p:cNvPr id="9238" name="Rectangle 31"/>
          <p:cNvSpPr>
            <a:spLocks noChangeArrowheads="1"/>
          </p:cNvSpPr>
          <p:nvPr/>
        </p:nvSpPr>
        <p:spPr bwMode="auto">
          <a:xfrm>
            <a:off x="9353550" y="8401050"/>
            <a:ext cx="360363" cy="144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9239" name="Rectangle 32"/>
          <p:cNvSpPr>
            <a:spLocks noChangeArrowheads="1"/>
          </p:cNvSpPr>
          <p:nvPr/>
        </p:nvSpPr>
        <p:spPr bwMode="auto">
          <a:xfrm>
            <a:off x="9353550" y="8616950"/>
            <a:ext cx="360363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9240" name="Text Box 33"/>
          <p:cNvSpPr txBox="1">
            <a:spLocks noChangeArrowheads="1"/>
          </p:cNvSpPr>
          <p:nvPr/>
        </p:nvSpPr>
        <p:spPr bwMode="auto">
          <a:xfrm>
            <a:off x="10001250" y="8329613"/>
            <a:ext cx="25209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ru-RU" sz="1100">
                <a:cs typeface="Arial" charset="0"/>
              </a:rPr>
              <a:t>Подстанции передачи энергии 35/10</a:t>
            </a:r>
          </a:p>
        </p:txBody>
      </p:sp>
      <p:sp>
        <p:nvSpPr>
          <p:cNvPr id="9241" name="Text Box 34"/>
          <p:cNvSpPr txBox="1">
            <a:spLocks noChangeArrowheads="1"/>
          </p:cNvSpPr>
          <p:nvPr/>
        </p:nvSpPr>
        <p:spPr bwMode="auto">
          <a:xfrm>
            <a:off x="10001250" y="8616950"/>
            <a:ext cx="25209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ru-RU" sz="1100">
                <a:cs typeface="Arial" charset="0"/>
              </a:rPr>
              <a:t>Подстанции распределения 10/04</a:t>
            </a:r>
          </a:p>
        </p:txBody>
      </p:sp>
      <p:sp>
        <p:nvSpPr>
          <p:cNvPr id="9242" name="Rectangle 35"/>
          <p:cNvSpPr>
            <a:spLocks noChangeArrowheads="1"/>
          </p:cNvSpPr>
          <p:nvPr/>
        </p:nvSpPr>
        <p:spPr bwMode="auto">
          <a:xfrm>
            <a:off x="5969000" y="5232400"/>
            <a:ext cx="360363" cy="2159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9245" name="Rectangle 38"/>
          <p:cNvSpPr>
            <a:spLocks noChangeArrowheads="1"/>
          </p:cNvSpPr>
          <p:nvPr/>
        </p:nvSpPr>
        <p:spPr bwMode="auto">
          <a:xfrm>
            <a:off x="2079625" y="4945063"/>
            <a:ext cx="288925" cy="2159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9246" name="Rectangle 39"/>
          <p:cNvSpPr>
            <a:spLocks noChangeArrowheads="1"/>
          </p:cNvSpPr>
          <p:nvPr/>
        </p:nvSpPr>
        <p:spPr bwMode="auto">
          <a:xfrm>
            <a:off x="6040438" y="5521325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9247" name="Rectangle 40"/>
          <p:cNvSpPr>
            <a:spLocks noChangeArrowheads="1"/>
          </p:cNvSpPr>
          <p:nvPr/>
        </p:nvSpPr>
        <p:spPr bwMode="auto">
          <a:xfrm>
            <a:off x="1576388" y="4800600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9248" name="Rectangle 41"/>
          <p:cNvSpPr>
            <a:spLocks noChangeArrowheads="1"/>
          </p:cNvSpPr>
          <p:nvPr/>
        </p:nvSpPr>
        <p:spPr bwMode="auto">
          <a:xfrm>
            <a:off x="3521075" y="6529388"/>
            <a:ext cx="360363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9249" name="Rectangle 42"/>
          <p:cNvSpPr>
            <a:spLocks noChangeArrowheads="1"/>
          </p:cNvSpPr>
          <p:nvPr/>
        </p:nvSpPr>
        <p:spPr bwMode="auto">
          <a:xfrm>
            <a:off x="4600575" y="2855913"/>
            <a:ext cx="360363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9250" name="Rectangle 43"/>
          <p:cNvSpPr>
            <a:spLocks noChangeArrowheads="1"/>
          </p:cNvSpPr>
          <p:nvPr/>
        </p:nvSpPr>
        <p:spPr bwMode="auto">
          <a:xfrm>
            <a:off x="5176838" y="3648075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9258" name="Line 51"/>
          <p:cNvSpPr>
            <a:spLocks noChangeShapeType="1"/>
          </p:cNvSpPr>
          <p:nvPr/>
        </p:nvSpPr>
        <p:spPr bwMode="auto">
          <a:xfrm>
            <a:off x="9137650" y="3648075"/>
            <a:ext cx="792163" cy="1152525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0646" name="AutoShape 54"/>
          <p:cNvSpPr>
            <a:spLocks noChangeArrowheads="1"/>
          </p:cNvSpPr>
          <p:nvPr/>
        </p:nvSpPr>
        <p:spPr bwMode="auto">
          <a:xfrm>
            <a:off x="6184900" y="2928938"/>
            <a:ext cx="1511300" cy="360362"/>
          </a:xfrm>
          <a:prstGeom prst="wedgeRectCallout">
            <a:avLst>
              <a:gd name="adj1" fmla="val -91491"/>
              <a:gd name="adj2" fmla="val 128856"/>
            </a:avLst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2813">
              <a:spcBef>
                <a:spcPct val="50000"/>
              </a:spcBef>
            </a:pP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10 подстанций 10/04</a:t>
            </a:r>
          </a:p>
          <a:p>
            <a:pPr defTabSz="912813">
              <a:spcBef>
                <a:spcPct val="50000"/>
              </a:spcBef>
            </a:pPr>
            <a:endParaRPr lang="ru-RU" sz="100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10647" name="AutoShape 55"/>
          <p:cNvSpPr>
            <a:spLocks noChangeArrowheads="1"/>
          </p:cNvSpPr>
          <p:nvPr/>
        </p:nvSpPr>
        <p:spPr bwMode="auto">
          <a:xfrm>
            <a:off x="10217150" y="4008438"/>
            <a:ext cx="1584325" cy="287337"/>
          </a:xfrm>
          <a:prstGeom prst="wedgeRectCallout">
            <a:avLst>
              <a:gd name="adj1" fmla="val -101204"/>
              <a:gd name="adj2" fmla="val 401935"/>
            </a:avLst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2813">
              <a:spcBef>
                <a:spcPct val="50000"/>
              </a:spcBef>
            </a:pP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6 подстанций 10/04</a:t>
            </a:r>
          </a:p>
        </p:txBody>
      </p:sp>
      <p:sp>
        <p:nvSpPr>
          <p:cNvPr id="110648" name="AutoShape 56"/>
          <p:cNvSpPr>
            <a:spLocks noChangeArrowheads="1"/>
          </p:cNvSpPr>
          <p:nvPr/>
        </p:nvSpPr>
        <p:spPr bwMode="auto">
          <a:xfrm>
            <a:off x="6616700" y="4513263"/>
            <a:ext cx="1441450" cy="433387"/>
          </a:xfrm>
          <a:prstGeom prst="wedgeRectCallout">
            <a:avLst>
              <a:gd name="adj1" fmla="val -73898"/>
              <a:gd name="adj2" fmla="val 119963"/>
            </a:avLst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2813">
              <a:spcBef>
                <a:spcPct val="50000"/>
              </a:spcBef>
            </a:pP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1 подстанция 35/10</a:t>
            </a:r>
          </a:p>
          <a:p>
            <a:pPr defTabSz="912813">
              <a:spcBef>
                <a:spcPct val="50000"/>
              </a:spcBef>
            </a:pPr>
            <a:endParaRPr lang="ru-RU" sz="100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10649" name="AutoShape 57"/>
          <p:cNvSpPr>
            <a:spLocks noChangeArrowheads="1"/>
          </p:cNvSpPr>
          <p:nvPr/>
        </p:nvSpPr>
        <p:spPr bwMode="auto">
          <a:xfrm>
            <a:off x="4168775" y="5808663"/>
            <a:ext cx="1439863" cy="287337"/>
          </a:xfrm>
          <a:prstGeom prst="wedgeRectCallout">
            <a:avLst>
              <a:gd name="adj1" fmla="val -81204"/>
              <a:gd name="adj2" fmla="val 211880"/>
            </a:avLst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2813">
              <a:spcBef>
                <a:spcPct val="50000"/>
              </a:spcBef>
            </a:pP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3 подстанции 10/04</a:t>
            </a:r>
          </a:p>
          <a:p>
            <a:pPr defTabSz="912813">
              <a:spcBef>
                <a:spcPct val="50000"/>
              </a:spcBef>
            </a:pPr>
            <a:endParaRPr lang="ru-RU" sz="100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10650" name="AutoShape 58"/>
          <p:cNvSpPr>
            <a:spLocks noChangeArrowheads="1"/>
          </p:cNvSpPr>
          <p:nvPr/>
        </p:nvSpPr>
        <p:spPr bwMode="auto">
          <a:xfrm>
            <a:off x="7264400" y="1200150"/>
            <a:ext cx="1584325" cy="360363"/>
          </a:xfrm>
          <a:prstGeom prst="wedgeRectCallout">
            <a:avLst>
              <a:gd name="adj1" fmla="val -127657"/>
              <a:gd name="adj2" fmla="val -90968"/>
            </a:avLst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2813">
              <a:spcBef>
                <a:spcPct val="50000"/>
              </a:spcBef>
            </a:pP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2 подстанции 10/04</a:t>
            </a:r>
          </a:p>
          <a:p>
            <a:pPr defTabSz="912813">
              <a:spcBef>
                <a:spcPct val="50000"/>
              </a:spcBef>
            </a:pPr>
            <a:endParaRPr lang="ru-RU" sz="100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10651" name="AutoShape 59"/>
          <p:cNvSpPr>
            <a:spLocks noChangeArrowheads="1"/>
          </p:cNvSpPr>
          <p:nvPr/>
        </p:nvSpPr>
        <p:spPr bwMode="auto">
          <a:xfrm>
            <a:off x="2655888" y="2279650"/>
            <a:ext cx="1582737" cy="358775"/>
          </a:xfrm>
          <a:prstGeom prst="wedgeRectCallout">
            <a:avLst>
              <a:gd name="adj1" fmla="val 73269"/>
              <a:gd name="adj2" fmla="val 126991"/>
            </a:avLst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2813">
              <a:spcBef>
                <a:spcPct val="50000"/>
              </a:spcBef>
            </a:pP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2 подстанции 10/04</a:t>
            </a:r>
          </a:p>
        </p:txBody>
      </p:sp>
      <p:sp>
        <p:nvSpPr>
          <p:cNvPr id="110652" name="AutoShape 60"/>
          <p:cNvSpPr>
            <a:spLocks noChangeArrowheads="1"/>
          </p:cNvSpPr>
          <p:nvPr/>
        </p:nvSpPr>
        <p:spPr bwMode="auto">
          <a:xfrm>
            <a:off x="2655888" y="3792538"/>
            <a:ext cx="1512887" cy="360362"/>
          </a:xfrm>
          <a:prstGeom prst="wedgeRectCallout">
            <a:avLst>
              <a:gd name="adj1" fmla="val -103199"/>
              <a:gd name="adj2" fmla="val 227972"/>
            </a:avLst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2813">
              <a:spcBef>
                <a:spcPct val="50000"/>
              </a:spcBef>
            </a:pP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16 подстанций 10/04</a:t>
            </a:r>
          </a:p>
        </p:txBody>
      </p:sp>
      <p:sp>
        <p:nvSpPr>
          <p:cNvPr id="110653" name="AutoShape 61"/>
          <p:cNvSpPr>
            <a:spLocks noChangeArrowheads="1"/>
          </p:cNvSpPr>
          <p:nvPr/>
        </p:nvSpPr>
        <p:spPr bwMode="auto">
          <a:xfrm>
            <a:off x="3879850" y="4945063"/>
            <a:ext cx="1512888" cy="360362"/>
          </a:xfrm>
          <a:prstGeom prst="wedgeRectCallout">
            <a:avLst>
              <a:gd name="adj1" fmla="val 92708"/>
              <a:gd name="adj2" fmla="val 137227"/>
            </a:avLst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2813">
              <a:spcBef>
                <a:spcPct val="50000"/>
              </a:spcBef>
            </a:pP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2 подстанции 10/04</a:t>
            </a:r>
          </a:p>
        </p:txBody>
      </p:sp>
      <p:sp>
        <p:nvSpPr>
          <p:cNvPr id="110654" name="AutoShape 62"/>
          <p:cNvSpPr>
            <a:spLocks noChangeArrowheads="1"/>
          </p:cNvSpPr>
          <p:nvPr/>
        </p:nvSpPr>
        <p:spPr bwMode="auto">
          <a:xfrm>
            <a:off x="3448050" y="4224338"/>
            <a:ext cx="1439863" cy="358775"/>
          </a:xfrm>
          <a:prstGeom prst="wedgeRectCallout">
            <a:avLst>
              <a:gd name="adj1" fmla="val -128500"/>
              <a:gd name="adj2" fmla="val 166815"/>
            </a:avLst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2813">
              <a:spcBef>
                <a:spcPct val="50000"/>
              </a:spcBef>
            </a:pPr>
            <a:r>
              <a:rPr lang="ru-RU" sz="100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 подстанция 35/10</a:t>
            </a:r>
          </a:p>
          <a:p>
            <a:pPr defTabSz="912813">
              <a:spcBef>
                <a:spcPct val="50000"/>
              </a:spcBef>
            </a:pPr>
            <a:endParaRPr lang="ru-RU" sz="100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639763" y="1055688"/>
          <a:ext cx="2405062" cy="1266825"/>
        </p:xfrm>
        <a:graphic>
          <a:graphicData uri="http://schemas.openxmlformats.org/presentationml/2006/ole">
            <p:oleObj spid="_x0000_s9218" name="Worksheet" r:id="rId3" imgW="2990890" imgH="1895450" progId="Excel.Sheet.8">
              <p:embed/>
            </p:oleObj>
          </a:graphicData>
        </a:graphic>
      </p:graphicFrame>
      <p:sp>
        <p:nvSpPr>
          <p:cNvPr id="9297" name="Rectangle 39"/>
          <p:cNvSpPr>
            <a:spLocks noChangeArrowheads="1"/>
          </p:cNvSpPr>
          <p:nvPr/>
        </p:nvSpPr>
        <p:spPr bwMode="auto">
          <a:xfrm>
            <a:off x="9209088" y="5232400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9298" name="Rectangle 39"/>
          <p:cNvSpPr>
            <a:spLocks noChangeArrowheads="1"/>
          </p:cNvSpPr>
          <p:nvPr/>
        </p:nvSpPr>
        <p:spPr bwMode="auto">
          <a:xfrm>
            <a:off x="5680075" y="912813"/>
            <a:ext cx="360363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960438" y="2982913"/>
            <a:ext cx="10880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9525"/>
            <a:endParaRPr lang="ru-RU" sz="6200">
              <a:solidFill>
                <a:schemeClr val="tx2"/>
              </a:solidFill>
            </a:endParaRPr>
          </a:p>
        </p:txBody>
      </p:sp>
      <p:sp>
        <p:nvSpPr>
          <p:cNvPr id="10366" name="Text Box 137"/>
          <p:cNvSpPr txBox="1">
            <a:spLocks noChangeArrowheads="1"/>
          </p:cNvSpPr>
          <p:nvPr/>
        </p:nvSpPr>
        <p:spPr bwMode="auto">
          <a:xfrm>
            <a:off x="10115550" y="4800600"/>
            <a:ext cx="15541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9525"/>
            <a:endParaRPr lang="ru-RU" sz="25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3888"/>
            <a:ext cx="12801600" cy="766762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Риски обрушения зданий, сооружений, пород</a:t>
            </a:r>
            <a:r>
              <a:rPr lang="ru-RU" sz="3200" smtClean="0">
                <a:latin typeface="Times New Roman" pitchFamily="18" charset="0"/>
              </a:rPr>
              <a:t> 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sp>
        <p:nvSpPr>
          <p:cNvPr id="10468" name="Rectangle 228"/>
          <p:cNvSpPr>
            <a:spLocks noChangeArrowheads="1"/>
          </p:cNvSpPr>
          <p:nvPr/>
        </p:nvSpPr>
        <p:spPr bwMode="auto">
          <a:xfrm>
            <a:off x="3370263" y="4564063"/>
            <a:ext cx="6062662" cy="4730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ru-RU" sz="25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РАЙОН  СЕЙСМИЧЕСКИ НЕ ОПАСЕН.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Титульный лист</a:t>
            </a:r>
          </a:p>
        </p:txBody>
      </p:sp>
      <p:pic>
        <p:nvPicPr>
          <p:cNvPr id="40963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1226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300" b="1" smtClean="0">
                <a:solidFill>
                  <a:srgbClr val="FFFF00"/>
                </a:solidFill>
              </a:rPr>
              <a:t>РИСКИ ВОЗНИКНОВЕНИЯ ПОЖАРОВ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grpSp>
        <p:nvGrpSpPr>
          <p:cNvPr id="11274" name="Group 174"/>
          <p:cNvGrpSpPr>
            <a:grpSpLocks/>
          </p:cNvGrpSpPr>
          <p:nvPr/>
        </p:nvGrpSpPr>
        <p:grpSpPr bwMode="auto">
          <a:xfrm>
            <a:off x="1720850" y="5305425"/>
            <a:ext cx="265113" cy="185738"/>
            <a:chOff x="4014" y="3375"/>
            <a:chExt cx="167" cy="117"/>
          </a:xfrm>
        </p:grpSpPr>
        <p:sp>
          <p:nvSpPr>
            <p:cNvPr id="11394" name="Freeform 175"/>
            <p:cNvSpPr>
              <a:spLocks noChangeArrowheads="1"/>
            </p:cNvSpPr>
            <p:nvPr/>
          </p:nvSpPr>
          <p:spPr bwMode="auto">
            <a:xfrm>
              <a:off x="4059" y="3393"/>
              <a:ext cx="75" cy="5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4224" y="19380"/>
                  </a:moveTo>
                  <a:lnTo>
                    <a:pt x="4112" y="19638"/>
                  </a:lnTo>
                  <a:lnTo>
                    <a:pt x="3972" y="19638"/>
                  </a:lnTo>
                  <a:lnTo>
                    <a:pt x="3497" y="19380"/>
                  </a:lnTo>
                  <a:lnTo>
                    <a:pt x="3301" y="19380"/>
                  </a:lnTo>
                  <a:lnTo>
                    <a:pt x="2909" y="19018"/>
                  </a:lnTo>
                  <a:lnTo>
                    <a:pt x="2685" y="19018"/>
                  </a:lnTo>
                  <a:lnTo>
                    <a:pt x="2685" y="18760"/>
                  </a:lnTo>
                  <a:lnTo>
                    <a:pt x="2545" y="18398"/>
                  </a:lnTo>
                  <a:lnTo>
                    <a:pt x="2294" y="18398"/>
                  </a:lnTo>
                  <a:lnTo>
                    <a:pt x="2294" y="18140"/>
                  </a:lnTo>
                  <a:lnTo>
                    <a:pt x="1790" y="17829"/>
                  </a:lnTo>
                  <a:lnTo>
                    <a:pt x="1483" y="17209"/>
                  </a:lnTo>
                  <a:lnTo>
                    <a:pt x="1007" y="16951"/>
                  </a:lnTo>
                  <a:lnTo>
                    <a:pt x="867" y="16589"/>
                  </a:lnTo>
                  <a:lnTo>
                    <a:pt x="867" y="16021"/>
                  </a:lnTo>
                  <a:lnTo>
                    <a:pt x="671" y="15659"/>
                  </a:lnTo>
                  <a:lnTo>
                    <a:pt x="671" y="15401"/>
                  </a:lnTo>
                  <a:lnTo>
                    <a:pt x="420" y="15039"/>
                  </a:lnTo>
                  <a:lnTo>
                    <a:pt x="140" y="14470"/>
                  </a:lnTo>
                  <a:lnTo>
                    <a:pt x="0" y="14212"/>
                  </a:lnTo>
                  <a:lnTo>
                    <a:pt x="0" y="9561"/>
                  </a:lnTo>
                  <a:lnTo>
                    <a:pt x="140" y="9199"/>
                  </a:lnTo>
                  <a:lnTo>
                    <a:pt x="140" y="8372"/>
                  </a:lnTo>
                  <a:lnTo>
                    <a:pt x="420" y="8010"/>
                  </a:lnTo>
                  <a:lnTo>
                    <a:pt x="420" y="7649"/>
                  </a:lnTo>
                  <a:lnTo>
                    <a:pt x="671" y="7132"/>
                  </a:lnTo>
                  <a:lnTo>
                    <a:pt x="671" y="6098"/>
                  </a:lnTo>
                  <a:lnTo>
                    <a:pt x="867" y="6098"/>
                  </a:lnTo>
                  <a:lnTo>
                    <a:pt x="867" y="4651"/>
                  </a:lnTo>
                  <a:lnTo>
                    <a:pt x="1007" y="4289"/>
                  </a:lnTo>
                  <a:lnTo>
                    <a:pt x="1231" y="3721"/>
                  </a:lnTo>
                  <a:lnTo>
                    <a:pt x="2098" y="2481"/>
                  </a:lnTo>
                  <a:lnTo>
                    <a:pt x="2294" y="2481"/>
                  </a:lnTo>
                  <a:lnTo>
                    <a:pt x="2294" y="2222"/>
                  </a:lnTo>
                  <a:lnTo>
                    <a:pt x="2545" y="1912"/>
                  </a:lnTo>
                  <a:lnTo>
                    <a:pt x="2685" y="1912"/>
                  </a:lnTo>
                  <a:lnTo>
                    <a:pt x="2909" y="1189"/>
                  </a:lnTo>
                  <a:lnTo>
                    <a:pt x="3105" y="1189"/>
                  </a:lnTo>
                  <a:lnTo>
                    <a:pt x="3105" y="930"/>
                  </a:lnTo>
                  <a:lnTo>
                    <a:pt x="3301" y="930"/>
                  </a:lnTo>
                  <a:lnTo>
                    <a:pt x="3301" y="672"/>
                  </a:lnTo>
                  <a:lnTo>
                    <a:pt x="3497" y="672"/>
                  </a:lnTo>
                  <a:lnTo>
                    <a:pt x="3497" y="362"/>
                  </a:lnTo>
                  <a:lnTo>
                    <a:pt x="3748" y="362"/>
                  </a:lnTo>
                  <a:lnTo>
                    <a:pt x="3748" y="930"/>
                  </a:lnTo>
                  <a:lnTo>
                    <a:pt x="3497" y="1189"/>
                  </a:lnTo>
                  <a:lnTo>
                    <a:pt x="3497" y="2481"/>
                  </a:lnTo>
                  <a:lnTo>
                    <a:pt x="3301" y="2481"/>
                  </a:lnTo>
                  <a:lnTo>
                    <a:pt x="3301" y="6822"/>
                  </a:lnTo>
                  <a:lnTo>
                    <a:pt x="3497" y="7132"/>
                  </a:lnTo>
                  <a:lnTo>
                    <a:pt x="3497" y="7390"/>
                  </a:lnTo>
                  <a:lnTo>
                    <a:pt x="3748" y="7390"/>
                  </a:lnTo>
                  <a:lnTo>
                    <a:pt x="3748" y="7649"/>
                  </a:lnTo>
                  <a:lnTo>
                    <a:pt x="3972" y="7649"/>
                  </a:lnTo>
                  <a:lnTo>
                    <a:pt x="3972" y="8372"/>
                  </a:lnTo>
                  <a:lnTo>
                    <a:pt x="4364" y="8372"/>
                  </a:lnTo>
                  <a:lnTo>
                    <a:pt x="4364" y="8010"/>
                  </a:lnTo>
                  <a:lnTo>
                    <a:pt x="4783" y="8010"/>
                  </a:lnTo>
                  <a:lnTo>
                    <a:pt x="4979" y="7649"/>
                  </a:lnTo>
                  <a:lnTo>
                    <a:pt x="5147" y="7390"/>
                  </a:lnTo>
                  <a:lnTo>
                    <a:pt x="5790" y="7390"/>
                  </a:lnTo>
                  <a:lnTo>
                    <a:pt x="5790" y="7132"/>
                  </a:lnTo>
                  <a:lnTo>
                    <a:pt x="6042" y="6822"/>
                  </a:lnTo>
                  <a:lnTo>
                    <a:pt x="6462" y="6460"/>
                  </a:lnTo>
                  <a:lnTo>
                    <a:pt x="6657" y="6098"/>
                  </a:lnTo>
                  <a:lnTo>
                    <a:pt x="6657" y="5840"/>
                  </a:lnTo>
                  <a:lnTo>
                    <a:pt x="6825" y="5840"/>
                  </a:lnTo>
                  <a:lnTo>
                    <a:pt x="6825" y="4910"/>
                  </a:lnTo>
                  <a:lnTo>
                    <a:pt x="7105" y="4910"/>
                  </a:lnTo>
                  <a:lnTo>
                    <a:pt x="7273" y="4651"/>
                  </a:lnTo>
                  <a:lnTo>
                    <a:pt x="7273" y="3101"/>
                  </a:lnTo>
                  <a:lnTo>
                    <a:pt x="7105" y="3101"/>
                  </a:lnTo>
                  <a:lnTo>
                    <a:pt x="7105" y="2481"/>
                  </a:lnTo>
                  <a:lnTo>
                    <a:pt x="6825" y="2222"/>
                  </a:lnTo>
                  <a:lnTo>
                    <a:pt x="6825" y="1550"/>
                  </a:lnTo>
                  <a:lnTo>
                    <a:pt x="6657" y="1189"/>
                  </a:lnTo>
                  <a:lnTo>
                    <a:pt x="6657" y="672"/>
                  </a:lnTo>
                  <a:lnTo>
                    <a:pt x="6462" y="362"/>
                  </a:lnTo>
                  <a:lnTo>
                    <a:pt x="6462" y="0"/>
                  </a:lnTo>
                  <a:lnTo>
                    <a:pt x="7413" y="0"/>
                  </a:lnTo>
                  <a:lnTo>
                    <a:pt x="7664" y="362"/>
                  </a:lnTo>
                  <a:lnTo>
                    <a:pt x="8336" y="362"/>
                  </a:lnTo>
                  <a:lnTo>
                    <a:pt x="8476" y="672"/>
                  </a:lnTo>
                  <a:lnTo>
                    <a:pt x="9343" y="672"/>
                  </a:lnTo>
                  <a:lnTo>
                    <a:pt x="9343" y="930"/>
                  </a:lnTo>
                  <a:lnTo>
                    <a:pt x="9706" y="930"/>
                  </a:lnTo>
                  <a:lnTo>
                    <a:pt x="9706" y="1189"/>
                  </a:lnTo>
                  <a:lnTo>
                    <a:pt x="10154" y="1189"/>
                  </a:lnTo>
                  <a:lnTo>
                    <a:pt x="10154" y="1550"/>
                  </a:lnTo>
                  <a:lnTo>
                    <a:pt x="10434" y="1550"/>
                  </a:lnTo>
                  <a:lnTo>
                    <a:pt x="10629" y="1912"/>
                  </a:lnTo>
                  <a:lnTo>
                    <a:pt x="10629" y="2222"/>
                  </a:lnTo>
                  <a:lnTo>
                    <a:pt x="10881" y="2222"/>
                  </a:lnTo>
                  <a:lnTo>
                    <a:pt x="10881" y="2739"/>
                  </a:lnTo>
                  <a:lnTo>
                    <a:pt x="11021" y="2739"/>
                  </a:lnTo>
                  <a:lnTo>
                    <a:pt x="11021" y="3463"/>
                  </a:lnTo>
                  <a:lnTo>
                    <a:pt x="11245" y="3463"/>
                  </a:lnTo>
                  <a:lnTo>
                    <a:pt x="11245" y="3721"/>
                  </a:lnTo>
                  <a:lnTo>
                    <a:pt x="11497" y="4031"/>
                  </a:lnTo>
                  <a:lnTo>
                    <a:pt x="11497" y="4651"/>
                  </a:lnTo>
                  <a:lnTo>
                    <a:pt x="11692" y="4910"/>
                  </a:lnTo>
                  <a:lnTo>
                    <a:pt x="11692" y="8630"/>
                  </a:lnTo>
                  <a:lnTo>
                    <a:pt x="11692" y="8010"/>
                  </a:lnTo>
                  <a:lnTo>
                    <a:pt x="11832" y="8010"/>
                  </a:lnTo>
                  <a:lnTo>
                    <a:pt x="12112" y="7649"/>
                  </a:lnTo>
                  <a:lnTo>
                    <a:pt x="12252" y="7649"/>
                  </a:lnTo>
                  <a:lnTo>
                    <a:pt x="12252" y="7390"/>
                  </a:lnTo>
                  <a:lnTo>
                    <a:pt x="12559" y="7390"/>
                  </a:lnTo>
                  <a:lnTo>
                    <a:pt x="12559" y="7132"/>
                  </a:lnTo>
                  <a:lnTo>
                    <a:pt x="12699" y="7132"/>
                  </a:lnTo>
                  <a:lnTo>
                    <a:pt x="12699" y="6822"/>
                  </a:lnTo>
                  <a:lnTo>
                    <a:pt x="12923" y="6460"/>
                  </a:lnTo>
                  <a:lnTo>
                    <a:pt x="13175" y="6098"/>
                  </a:lnTo>
                  <a:lnTo>
                    <a:pt x="13175" y="5581"/>
                  </a:lnTo>
                  <a:lnTo>
                    <a:pt x="13371" y="5581"/>
                  </a:lnTo>
                  <a:lnTo>
                    <a:pt x="13371" y="4651"/>
                  </a:lnTo>
                  <a:lnTo>
                    <a:pt x="13510" y="4289"/>
                  </a:lnTo>
                  <a:lnTo>
                    <a:pt x="13510" y="3721"/>
                  </a:lnTo>
                  <a:lnTo>
                    <a:pt x="13371" y="3463"/>
                  </a:lnTo>
                  <a:lnTo>
                    <a:pt x="13371" y="2481"/>
                  </a:lnTo>
                  <a:lnTo>
                    <a:pt x="13175" y="2481"/>
                  </a:lnTo>
                  <a:lnTo>
                    <a:pt x="13175" y="1550"/>
                  </a:lnTo>
                  <a:lnTo>
                    <a:pt x="12923" y="1550"/>
                  </a:lnTo>
                  <a:lnTo>
                    <a:pt x="12923" y="1189"/>
                  </a:lnTo>
                  <a:lnTo>
                    <a:pt x="13371" y="1189"/>
                  </a:lnTo>
                  <a:lnTo>
                    <a:pt x="13371" y="1550"/>
                  </a:lnTo>
                  <a:lnTo>
                    <a:pt x="13762" y="1550"/>
                  </a:lnTo>
                  <a:lnTo>
                    <a:pt x="13930" y="1912"/>
                  </a:lnTo>
                  <a:lnTo>
                    <a:pt x="14322" y="1912"/>
                  </a:lnTo>
                  <a:lnTo>
                    <a:pt x="14322" y="2222"/>
                  </a:lnTo>
                  <a:lnTo>
                    <a:pt x="14601" y="2222"/>
                  </a:lnTo>
                  <a:lnTo>
                    <a:pt x="14853" y="2481"/>
                  </a:lnTo>
                  <a:lnTo>
                    <a:pt x="15049" y="2481"/>
                  </a:lnTo>
                  <a:lnTo>
                    <a:pt x="15049" y="2739"/>
                  </a:lnTo>
                  <a:lnTo>
                    <a:pt x="15161" y="3101"/>
                  </a:lnTo>
                  <a:lnTo>
                    <a:pt x="15161" y="3463"/>
                  </a:lnTo>
                  <a:lnTo>
                    <a:pt x="15441" y="3463"/>
                  </a:lnTo>
                  <a:lnTo>
                    <a:pt x="15664" y="3721"/>
                  </a:lnTo>
                  <a:lnTo>
                    <a:pt x="15664" y="4031"/>
                  </a:lnTo>
                  <a:lnTo>
                    <a:pt x="15804" y="4289"/>
                  </a:lnTo>
                  <a:lnTo>
                    <a:pt x="15804" y="4651"/>
                  </a:lnTo>
                  <a:lnTo>
                    <a:pt x="16000" y="4651"/>
                  </a:lnTo>
                  <a:lnTo>
                    <a:pt x="16000" y="5840"/>
                  </a:lnTo>
                  <a:lnTo>
                    <a:pt x="16224" y="6098"/>
                  </a:lnTo>
                  <a:lnTo>
                    <a:pt x="16224" y="6822"/>
                  </a:lnTo>
                  <a:lnTo>
                    <a:pt x="16476" y="7132"/>
                  </a:lnTo>
                  <a:lnTo>
                    <a:pt x="16476" y="8372"/>
                  </a:lnTo>
                  <a:lnTo>
                    <a:pt x="16476" y="7649"/>
                  </a:lnTo>
                  <a:lnTo>
                    <a:pt x="16671" y="7649"/>
                  </a:lnTo>
                  <a:lnTo>
                    <a:pt x="16671" y="7390"/>
                  </a:lnTo>
                  <a:lnTo>
                    <a:pt x="16839" y="7390"/>
                  </a:lnTo>
                  <a:lnTo>
                    <a:pt x="17119" y="7132"/>
                  </a:lnTo>
                  <a:lnTo>
                    <a:pt x="17343" y="7132"/>
                  </a:lnTo>
                  <a:lnTo>
                    <a:pt x="17343" y="6822"/>
                  </a:lnTo>
                  <a:lnTo>
                    <a:pt x="17678" y="6822"/>
                  </a:lnTo>
                  <a:lnTo>
                    <a:pt x="17678" y="6460"/>
                  </a:lnTo>
                  <a:lnTo>
                    <a:pt x="17902" y="6460"/>
                  </a:lnTo>
                  <a:lnTo>
                    <a:pt x="18154" y="6098"/>
                  </a:lnTo>
                  <a:lnTo>
                    <a:pt x="18154" y="5840"/>
                  </a:lnTo>
                  <a:lnTo>
                    <a:pt x="18490" y="5271"/>
                  </a:lnTo>
                  <a:lnTo>
                    <a:pt x="18965" y="4910"/>
                  </a:lnTo>
                  <a:lnTo>
                    <a:pt x="18965" y="4651"/>
                  </a:lnTo>
                  <a:lnTo>
                    <a:pt x="19161" y="4651"/>
                  </a:lnTo>
                  <a:lnTo>
                    <a:pt x="19161" y="3101"/>
                  </a:lnTo>
                  <a:lnTo>
                    <a:pt x="19357" y="3101"/>
                  </a:lnTo>
                  <a:lnTo>
                    <a:pt x="19357" y="3463"/>
                  </a:lnTo>
                  <a:lnTo>
                    <a:pt x="19608" y="3463"/>
                  </a:lnTo>
                  <a:lnTo>
                    <a:pt x="19608" y="3721"/>
                  </a:lnTo>
                  <a:lnTo>
                    <a:pt x="19720" y="3721"/>
                  </a:lnTo>
                  <a:lnTo>
                    <a:pt x="19720" y="5581"/>
                  </a:lnTo>
                  <a:lnTo>
                    <a:pt x="19972" y="5840"/>
                  </a:lnTo>
                  <a:lnTo>
                    <a:pt x="19972" y="11421"/>
                  </a:lnTo>
                  <a:lnTo>
                    <a:pt x="19720" y="11680"/>
                  </a:lnTo>
                  <a:lnTo>
                    <a:pt x="19720" y="12403"/>
                  </a:lnTo>
                  <a:lnTo>
                    <a:pt x="19608" y="12661"/>
                  </a:lnTo>
                  <a:lnTo>
                    <a:pt x="19608" y="12920"/>
                  </a:lnTo>
                  <a:lnTo>
                    <a:pt x="19357" y="12920"/>
                  </a:lnTo>
                  <a:lnTo>
                    <a:pt x="19357" y="13592"/>
                  </a:lnTo>
                  <a:lnTo>
                    <a:pt x="19161" y="13850"/>
                  </a:lnTo>
                  <a:lnTo>
                    <a:pt x="19161" y="14212"/>
                  </a:lnTo>
                  <a:lnTo>
                    <a:pt x="18965" y="14212"/>
                  </a:lnTo>
                  <a:lnTo>
                    <a:pt x="18965" y="14470"/>
                  </a:lnTo>
                  <a:lnTo>
                    <a:pt x="18797" y="14470"/>
                  </a:lnTo>
                  <a:lnTo>
                    <a:pt x="18490" y="15039"/>
                  </a:lnTo>
                  <a:lnTo>
                    <a:pt x="18350" y="15401"/>
                  </a:lnTo>
                  <a:lnTo>
                    <a:pt x="18350" y="15659"/>
                  </a:lnTo>
                  <a:lnTo>
                    <a:pt x="17902" y="16021"/>
                  </a:lnTo>
                  <a:lnTo>
                    <a:pt x="17483" y="16589"/>
                  </a:lnTo>
                  <a:lnTo>
                    <a:pt x="17343" y="16589"/>
                  </a:lnTo>
                  <a:lnTo>
                    <a:pt x="17343" y="16951"/>
                  </a:lnTo>
                  <a:lnTo>
                    <a:pt x="17119" y="17209"/>
                  </a:lnTo>
                  <a:lnTo>
                    <a:pt x="16671" y="17209"/>
                  </a:lnTo>
                  <a:lnTo>
                    <a:pt x="16671" y="17571"/>
                  </a:lnTo>
                  <a:lnTo>
                    <a:pt x="16476" y="17571"/>
                  </a:lnTo>
                  <a:lnTo>
                    <a:pt x="16224" y="17829"/>
                  </a:lnTo>
                  <a:lnTo>
                    <a:pt x="15804" y="17829"/>
                  </a:lnTo>
                  <a:lnTo>
                    <a:pt x="15664" y="18140"/>
                  </a:lnTo>
                  <a:lnTo>
                    <a:pt x="13930" y="18140"/>
                  </a:lnTo>
                  <a:lnTo>
                    <a:pt x="13762" y="18398"/>
                  </a:lnTo>
                  <a:lnTo>
                    <a:pt x="12699" y="18398"/>
                  </a:lnTo>
                  <a:lnTo>
                    <a:pt x="12559" y="18760"/>
                  </a:lnTo>
                  <a:lnTo>
                    <a:pt x="12112" y="18760"/>
                  </a:lnTo>
                  <a:lnTo>
                    <a:pt x="12112" y="19018"/>
                  </a:lnTo>
                  <a:lnTo>
                    <a:pt x="11692" y="19018"/>
                  </a:lnTo>
                  <a:lnTo>
                    <a:pt x="11692" y="19380"/>
                  </a:lnTo>
                  <a:lnTo>
                    <a:pt x="11021" y="19380"/>
                  </a:lnTo>
                  <a:lnTo>
                    <a:pt x="10881" y="19638"/>
                  </a:lnTo>
                  <a:lnTo>
                    <a:pt x="9343" y="19638"/>
                  </a:lnTo>
                  <a:lnTo>
                    <a:pt x="9343" y="19948"/>
                  </a:lnTo>
                  <a:lnTo>
                    <a:pt x="7413" y="19948"/>
                  </a:lnTo>
                  <a:lnTo>
                    <a:pt x="7273" y="19638"/>
                  </a:lnTo>
                  <a:lnTo>
                    <a:pt x="7105" y="19638"/>
                  </a:lnTo>
                  <a:lnTo>
                    <a:pt x="4224" y="1938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110478" tIns="55239" rIns="110478" bIns="55239" anchor="ctr"/>
            <a:lstStyle/>
            <a:p>
              <a:pPr defTabSz="1104900"/>
              <a:endParaRPr lang="ru-RU" sz="1900" b="1">
                <a:latin typeface="Times New Roman" pitchFamily="18" charset="0"/>
              </a:endParaRPr>
            </a:p>
          </p:txBody>
        </p:sp>
        <p:sp>
          <p:nvSpPr>
            <p:cNvPr id="11395" name="Oval 176"/>
            <p:cNvSpPr>
              <a:spLocks noChangeArrowheads="1"/>
            </p:cNvSpPr>
            <p:nvPr/>
          </p:nvSpPr>
          <p:spPr bwMode="auto">
            <a:xfrm>
              <a:off x="4038" y="3431"/>
              <a:ext cx="120" cy="46"/>
            </a:xfrm>
            <a:prstGeom prst="ellips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10478" tIns="55239" rIns="110478" bIns="55239" anchor="ctr"/>
            <a:lstStyle/>
            <a:p>
              <a:pPr defTabSz="1104900"/>
              <a:endParaRPr lang="ru-RU" sz="1900" b="1">
                <a:latin typeface="Times New Roman" pitchFamily="18" charset="0"/>
              </a:endParaRPr>
            </a:p>
          </p:txBody>
        </p:sp>
        <p:sp>
          <p:nvSpPr>
            <p:cNvPr id="11396" name="Rectangle 177"/>
            <p:cNvSpPr>
              <a:spLocks noChangeArrowheads="1"/>
            </p:cNvSpPr>
            <p:nvPr/>
          </p:nvSpPr>
          <p:spPr bwMode="auto">
            <a:xfrm>
              <a:off x="4014" y="3375"/>
              <a:ext cx="168" cy="118"/>
            </a:xfrm>
            <a:prstGeom prst="rect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10478" tIns="55239" rIns="110478" bIns="55239" anchor="ctr"/>
            <a:lstStyle/>
            <a:p>
              <a:pPr defTabSz="1104900"/>
              <a:endParaRPr lang="ru-RU" sz="1900" b="1">
                <a:latin typeface="Times New Roman" pitchFamily="18" charset="0"/>
              </a:endParaRPr>
            </a:p>
          </p:txBody>
        </p:sp>
      </p:grpSp>
      <p:sp>
        <p:nvSpPr>
          <p:cNvPr id="11279" name="Rectangle 4"/>
          <p:cNvSpPr>
            <a:spLocks noChangeArrowheads="1"/>
          </p:cNvSpPr>
          <p:nvPr/>
        </p:nvSpPr>
        <p:spPr bwMode="auto">
          <a:xfrm>
            <a:off x="8993188" y="8616950"/>
            <a:ext cx="3808412" cy="9842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0444" tIns="55224" rIns="110444" bIns="55224" anchor="ctr"/>
          <a:lstStyle/>
          <a:p>
            <a:pPr algn="ctr" defTabSz="1104900"/>
            <a:endParaRPr lang="ru-RU" sz="1900" b="1">
              <a:latin typeface="Times New Roman" pitchFamily="18" charset="0"/>
            </a:endParaRPr>
          </a:p>
        </p:txBody>
      </p:sp>
      <p:sp>
        <p:nvSpPr>
          <p:cNvPr id="11280" name="Text Box 5"/>
          <p:cNvSpPr txBox="1">
            <a:spLocks noChangeArrowheads="1"/>
          </p:cNvSpPr>
          <p:nvPr/>
        </p:nvSpPr>
        <p:spPr bwMode="auto">
          <a:xfrm>
            <a:off x="9209088" y="8616950"/>
            <a:ext cx="323373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24860" tIns="62608" rIns="124860" bIns="62608">
            <a:spAutoFit/>
          </a:bodyPr>
          <a:lstStyle/>
          <a:p>
            <a:pPr algn="ctr" defTabSz="444500"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42913" algn="l"/>
                <a:tab pos="893763" algn="l"/>
                <a:tab pos="1343025" algn="l"/>
                <a:tab pos="1790700" algn="l"/>
                <a:tab pos="2239963" algn="l"/>
                <a:tab pos="2689225" algn="l"/>
                <a:tab pos="3140075" algn="l"/>
                <a:tab pos="3589338" algn="l"/>
                <a:tab pos="4037013" algn="l"/>
                <a:tab pos="4484688" algn="l"/>
                <a:tab pos="4935538" algn="l"/>
                <a:tab pos="5386388" algn="l"/>
                <a:tab pos="5834063" algn="l"/>
                <a:tab pos="6281738" algn="l"/>
                <a:tab pos="6732588" algn="l"/>
                <a:tab pos="7183438" algn="l"/>
                <a:tab pos="7631113" algn="l"/>
                <a:tab pos="8078788" algn="l"/>
                <a:tab pos="8524875" algn="l"/>
                <a:tab pos="8975725" algn="l"/>
              </a:tabLst>
            </a:pP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Условные обозначения</a:t>
            </a:r>
          </a:p>
        </p:txBody>
      </p:sp>
      <p:sp>
        <p:nvSpPr>
          <p:cNvPr id="11281" name="Text Box 6"/>
          <p:cNvSpPr txBox="1">
            <a:spLocks noChangeArrowheads="1"/>
          </p:cNvSpPr>
          <p:nvPr/>
        </p:nvSpPr>
        <p:spPr bwMode="auto">
          <a:xfrm>
            <a:off x="8988425" y="8021638"/>
            <a:ext cx="242888" cy="22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10444" tIns="55224" rIns="110444" bIns="55224" anchor="ctr"/>
          <a:lstStyle/>
          <a:p>
            <a:pPr algn="ctr" defTabSz="1104900"/>
            <a:endParaRPr lang="ru-RU" sz="1900" b="1">
              <a:latin typeface="Times New Roman" pitchFamily="18" charset="0"/>
            </a:endParaRPr>
          </a:p>
        </p:txBody>
      </p:sp>
      <p:sp>
        <p:nvSpPr>
          <p:cNvPr id="11282" name="Text Box 7"/>
          <p:cNvSpPr txBox="1">
            <a:spLocks noChangeArrowheads="1"/>
          </p:cNvSpPr>
          <p:nvPr/>
        </p:nvSpPr>
        <p:spPr bwMode="auto">
          <a:xfrm>
            <a:off x="9028113" y="8405813"/>
            <a:ext cx="200025" cy="22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10444" tIns="55224" rIns="110444" bIns="55224" anchor="ctr"/>
          <a:lstStyle/>
          <a:p>
            <a:pPr algn="ctr" defTabSz="1104900"/>
            <a:endParaRPr lang="ru-RU" sz="1900" b="1">
              <a:latin typeface="Times New Roman" pitchFamily="18" charset="0"/>
            </a:endParaRPr>
          </a:p>
        </p:txBody>
      </p:sp>
      <p:graphicFrame>
        <p:nvGraphicFramePr>
          <p:cNvPr id="11434" name="Group 170"/>
          <p:cNvGraphicFramePr>
            <a:graphicFrameLocks noGrp="1"/>
          </p:cNvGraphicFramePr>
          <p:nvPr/>
        </p:nvGraphicFramePr>
        <p:xfrm>
          <a:off x="-1588" y="1200150"/>
          <a:ext cx="12803188" cy="960311"/>
        </p:xfrm>
        <a:graphic>
          <a:graphicData uri="http://schemas.openxmlformats.org/drawingml/2006/table">
            <a:tbl>
              <a:tblPr/>
              <a:tblGrid>
                <a:gridCol w="1085851"/>
                <a:gridCol w="1085850"/>
                <a:gridCol w="1085850"/>
                <a:gridCol w="1084262"/>
                <a:gridCol w="1084263"/>
                <a:gridCol w="7377112"/>
              </a:tblGrid>
              <a:tr h="50800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Статистика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Оценка риска возникновения ЧС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Нет 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Нет 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Нет 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Нет 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Нет 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4288" algn="l"/>
                          <a:tab pos="8083550" algn="l"/>
                          <a:tab pos="8532813" algn="l"/>
                          <a:tab pos="8982075" algn="l"/>
                          <a:tab pos="9409113" algn="l"/>
                          <a:tab pos="10133013" algn="l"/>
                          <a:tab pos="10856913" algn="l"/>
                          <a:tab pos="11580813" algn="l"/>
                          <a:tab pos="123047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Исходя из статистики аварий  потенциально опасных объектов на территории с.Андреевка следует, что вероятность возникновения ЧС ,связанных с авариями на ПОО, незначительна.</a:t>
                      </a:r>
                    </a:p>
                  </a:txBody>
                  <a:tcPr marL="0" marR="0" marT="0" marB="0" anchor="ctr" anchorCtr="1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11308" name="Text Box 183"/>
          <p:cNvSpPr txBox="1">
            <a:spLocks noChangeArrowheads="1"/>
          </p:cNvSpPr>
          <p:nvPr/>
        </p:nvSpPr>
        <p:spPr bwMode="auto">
          <a:xfrm>
            <a:off x="9929813" y="9048750"/>
            <a:ext cx="201453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95" tIns="45701" rIns="91395" bIns="45701">
            <a:spAutoFit/>
          </a:bodyPr>
          <a:lstStyle/>
          <a:p>
            <a:pPr defTabSz="444500">
              <a:spcBef>
                <a:spcPts val="563"/>
              </a:spcBef>
              <a:buClr>
                <a:srgbClr val="000000"/>
              </a:buClr>
              <a:buSzPct val="100000"/>
              <a:tabLst>
                <a:tab pos="0" algn="l"/>
                <a:tab pos="911225" algn="l"/>
                <a:tab pos="1824038" algn="l"/>
                <a:tab pos="2738438" algn="l"/>
                <a:tab pos="3654425" algn="l"/>
                <a:tab pos="4567238" algn="l"/>
                <a:tab pos="5480050" algn="l"/>
                <a:tab pos="6396038" algn="l"/>
                <a:tab pos="7312025" algn="l"/>
                <a:tab pos="8220075" algn="l"/>
                <a:tab pos="9136063" algn="l"/>
                <a:tab pos="10052050" algn="l"/>
              </a:tabLst>
            </a:pPr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пожароопасные, взрывоопасные объекты</a:t>
            </a:r>
          </a:p>
        </p:txBody>
      </p:sp>
      <p:grpSp>
        <p:nvGrpSpPr>
          <p:cNvPr id="11309" name="Group 184"/>
          <p:cNvGrpSpPr>
            <a:grpSpLocks/>
          </p:cNvGrpSpPr>
          <p:nvPr/>
        </p:nvGrpSpPr>
        <p:grpSpPr bwMode="auto">
          <a:xfrm>
            <a:off x="9353550" y="9121775"/>
            <a:ext cx="193675" cy="144463"/>
            <a:chOff x="4014" y="3375"/>
            <a:chExt cx="167" cy="117"/>
          </a:xfrm>
        </p:grpSpPr>
        <p:sp>
          <p:nvSpPr>
            <p:cNvPr id="11379" name="Freeform 185"/>
            <p:cNvSpPr>
              <a:spLocks noChangeArrowheads="1"/>
            </p:cNvSpPr>
            <p:nvPr/>
          </p:nvSpPr>
          <p:spPr bwMode="auto">
            <a:xfrm>
              <a:off x="4059" y="3393"/>
              <a:ext cx="75" cy="5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4224" y="19380"/>
                  </a:moveTo>
                  <a:lnTo>
                    <a:pt x="4112" y="19638"/>
                  </a:lnTo>
                  <a:lnTo>
                    <a:pt x="3972" y="19638"/>
                  </a:lnTo>
                  <a:lnTo>
                    <a:pt x="3497" y="19380"/>
                  </a:lnTo>
                  <a:lnTo>
                    <a:pt x="3301" y="19380"/>
                  </a:lnTo>
                  <a:lnTo>
                    <a:pt x="2909" y="19018"/>
                  </a:lnTo>
                  <a:lnTo>
                    <a:pt x="2685" y="19018"/>
                  </a:lnTo>
                  <a:lnTo>
                    <a:pt x="2685" y="18760"/>
                  </a:lnTo>
                  <a:lnTo>
                    <a:pt x="2545" y="18398"/>
                  </a:lnTo>
                  <a:lnTo>
                    <a:pt x="2294" y="18398"/>
                  </a:lnTo>
                  <a:lnTo>
                    <a:pt x="2294" y="18140"/>
                  </a:lnTo>
                  <a:lnTo>
                    <a:pt x="1790" y="17829"/>
                  </a:lnTo>
                  <a:lnTo>
                    <a:pt x="1483" y="17209"/>
                  </a:lnTo>
                  <a:lnTo>
                    <a:pt x="1007" y="16951"/>
                  </a:lnTo>
                  <a:lnTo>
                    <a:pt x="867" y="16589"/>
                  </a:lnTo>
                  <a:lnTo>
                    <a:pt x="867" y="16021"/>
                  </a:lnTo>
                  <a:lnTo>
                    <a:pt x="671" y="15659"/>
                  </a:lnTo>
                  <a:lnTo>
                    <a:pt x="671" y="15401"/>
                  </a:lnTo>
                  <a:lnTo>
                    <a:pt x="420" y="15039"/>
                  </a:lnTo>
                  <a:lnTo>
                    <a:pt x="140" y="14470"/>
                  </a:lnTo>
                  <a:lnTo>
                    <a:pt x="0" y="14212"/>
                  </a:lnTo>
                  <a:lnTo>
                    <a:pt x="0" y="9561"/>
                  </a:lnTo>
                  <a:lnTo>
                    <a:pt x="140" y="9199"/>
                  </a:lnTo>
                  <a:lnTo>
                    <a:pt x="140" y="8372"/>
                  </a:lnTo>
                  <a:lnTo>
                    <a:pt x="420" y="8010"/>
                  </a:lnTo>
                  <a:lnTo>
                    <a:pt x="420" y="7649"/>
                  </a:lnTo>
                  <a:lnTo>
                    <a:pt x="671" y="7132"/>
                  </a:lnTo>
                  <a:lnTo>
                    <a:pt x="671" y="6098"/>
                  </a:lnTo>
                  <a:lnTo>
                    <a:pt x="867" y="6098"/>
                  </a:lnTo>
                  <a:lnTo>
                    <a:pt x="867" y="4651"/>
                  </a:lnTo>
                  <a:lnTo>
                    <a:pt x="1007" y="4289"/>
                  </a:lnTo>
                  <a:lnTo>
                    <a:pt x="1231" y="3721"/>
                  </a:lnTo>
                  <a:lnTo>
                    <a:pt x="2098" y="2481"/>
                  </a:lnTo>
                  <a:lnTo>
                    <a:pt x="2294" y="2481"/>
                  </a:lnTo>
                  <a:lnTo>
                    <a:pt x="2294" y="2222"/>
                  </a:lnTo>
                  <a:lnTo>
                    <a:pt x="2545" y="1912"/>
                  </a:lnTo>
                  <a:lnTo>
                    <a:pt x="2685" y="1912"/>
                  </a:lnTo>
                  <a:lnTo>
                    <a:pt x="2909" y="1189"/>
                  </a:lnTo>
                  <a:lnTo>
                    <a:pt x="3105" y="1189"/>
                  </a:lnTo>
                  <a:lnTo>
                    <a:pt x="3105" y="930"/>
                  </a:lnTo>
                  <a:lnTo>
                    <a:pt x="3301" y="930"/>
                  </a:lnTo>
                  <a:lnTo>
                    <a:pt x="3301" y="672"/>
                  </a:lnTo>
                  <a:lnTo>
                    <a:pt x="3497" y="672"/>
                  </a:lnTo>
                  <a:lnTo>
                    <a:pt x="3497" y="362"/>
                  </a:lnTo>
                  <a:lnTo>
                    <a:pt x="3748" y="362"/>
                  </a:lnTo>
                  <a:lnTo>
                    <a:pt x="3748" y="930"/>
                  </a:lnTo>
                  <a:lnTo>
                    <a:pt x="3497" y="1189"/>
                  </a:lnTo>
                  <a:lnTo>
                    <a:pt x="3497" y="2481"/>
                  </a:lnTo>
                  <a:lnTo>
                    <a:pt x="3301" y="2481"/>
                  </a:lnTo>
                  <a:lnTo>
                    <a:pt x="3301" y="6822"/>
                  </a:lnTo>
                  <a:lnTo>
                    <a:pt x="3497" y="7132"/>
                  </a:lnTo>
                  <a:lnTo>
                    <a:pt x="3497" y="7390"/>
                  </a:lnTo>
                  <a:lnTo>
                    <a:pt x="3748" y="7390"/>
                  </a:lnTo>
                  <a:lnTo>
                    <a:pt x="3748" y="7649"/>
                  </a:lnTo>
                  <a:lnTo>
                    <a:pt x="3972" y="7649"/>
                  </a:lnTo>
                  <a:lnTo>
                    <a:pt x="3972" y="8372"/>
                  </a:lnTo>
                  <a:lnTo>
                    <a:pt x="4364" y="8372"/>
                  </a:lnTo>
                  <a:lnTo>
                    <a:pt x="4364" y="8010"/>
                  </a:lnTo>
                  <a:lnTo>
                    <a:pt x="4783" y="8010"/>
                  </a:lnTo>
                  <a:lnTo>
                    <a:pt x="4979" y="7649"/>
                  </a:lnTo>
                  <a:lnTo>
                    <a:pt x="5147" y="7390"/>
                  </a:lnTo>
                  <a:lnTo>
                    <a:pt x="5790" y="7390"/>
                  </a:lnTo>
                  <a:lnTo>
                    <a:pt x="5790" y="7132"/>
                  </a:lnTo>
                  <a:lnTo>
                    <a:pt x="6042" y="6822"/>
                  </a:lnTo>
                  <a:lnTo>
                    <a:pt x="6462" y="6460"/>
                  </a:lnTo>
                  <a:lnTo>
                    <a:pt x="6657" y="6098"/>
                  </a:lnTo>
                  <a:lnTo>
                    <a:pt x="6657" y="5840"/>
                  </a:lnTo>
                  <a:lnTo>
                    <a:pt x="6825" y="5840"/>
                  </a:lnTo>
                  <a:lnTo>
                    <a:pt x="6825" y="4910"/>
                  </a:lnTo>
                  <a:lnTo>
                    <a:pt x="7105" y="4910"/>
                  </a:lnTo>
                  <a:lnTo>
                    <a:pt x="7273" y="4651"/>
                  </a:lnTo>
                  <a:lnTo>
                    <a:pt x="7273" y="3101"/>
                  </a:lnTo>
                  <a:lnTo>
                    <a:pt x="7105" y="3101"/>
                  </a:lnTo>
                  <a:lnTo>
                    <a:pt x="7105" y="2481"/>
                  </a:lnTo>
                  <a:lnTo>
                    <a:pt x="6825" y="2222"/>
                  </a:lnTo>
                  <a:lnTo>
                    <a:pt x="6825" y="1550"/>
                  </a:lnTo>
                  <a:lnTo>
                    <a:pt x="6657" y="1189"/>
                  </a:lnTo>
                  <a:lnTo>
                    <a:pt x="6657" y="672"/>
                  </a:lnTo>
                  <a:lnTo>
                    <a:pt x="6462" y="362"/>
                  </a:lnTo>
                  <a:lnTo>
                    <a:pt x="6462" y="0"/>
                  </a:lnTo>
                  <a:lnTo>
                    <a:pt x="7413" y="0"/>
                  </a:lnTo>
                  <a:lnTo>
                    <a:pt x="7664" y="362"/>
                  </a:lnTo>
                  <a:lnTo>
                    <a:pt x="8336" y="362"/>
                  </a:lnTo>
                  <a:lnTo>
                    <a:pt x="8476" y="672"/>
                  </a:lnTo>
                  <a:lnTo>
                    <a:pt x="9343" y="672"/>
                  </a:lnTo>
                  <a:lnTo>
                    <a:pt x="9343" y="930"/>
                  </a:lnTo>
                  <a:lnTo>
                    <a:pt x="9706" y="930"/>
                  </a:lnTo>
                  <a:lnTo>
                    <a:pt x="9706" y="1189"/>
                  </a:lnTo>
                  <a:lnTo>
                    <a:pt x="10154" y="1189"/>
                  </a:lnTo>
                  <a:lnTo>
                    <a:pt x="10154" y="1550"/>
                  </a:lnTo>
                  <a:lnTo>
                    <a:pt x="10434" y="1550"/>
                  </a:lnTo>
                  <a:lnTo>
                    <a:pt x="10629" y="1912"/>
                  </a:lnTo>
                  <a:lnTo>
                    <a:pt x="10629" y="2222"/>
                  </a:lnTo>
                  <a:lnTo>
                    <a:pt x="10881" y="2222"/>
                  </a:lnTo>
                  <a:lnTo>
                    <a:pt x="10881" y="2739"/>
                  </a:lnTo>
                  <a:lnTo>
                    <a:pt x="11021" y="2739"/>
                  </a:lnTo>
                  <a:lnTo>
                    <a:pt x="11021" y="3463"/>
                  </a:lnTo>
                  <a:lnTo>
                    <a:pt x="11245" y="3463"/>
                  </a:lnTo>
                  <a:lnTo>
                    <a:pt x="11245" y="3721"/>
                  </a:lnTo>
                  <a:lnTo>
                    <a:pt x="11497" y="4031"/>
                  </a:lnTo>
                  <a:lnTo>
                    <a:pt x="11497" y="4651"/>
                  </a:lnTo>
                  <a:lnTo>
                    <a:pt x="11692" y="4910"/>
                  </a:lnTo>
                  <a:lnTo>
                    <a:pt x="11692" y="8630"/>
                  </a:lnTo>
                  <a:lnTo>
                    <a:pt x="11692" y="8010"/>
                  </a:lnTo>
                  <a:lnTo>
                    <a:pt x="11832" y="8010"/>
                  </a:lnTo>
                  <a:lnTo>
                    <a:pt x="12112" y="7649"/>
                  </a:lnTo>
                  <a:lnTo>
                    <a:pt x="12252" y="7649"/>
                  </a:lnTo>
                  <a:lnTo>
                    <a:pt x="12252" y="7390"/>
                  </a:lnTo>
                  <a:lnTo>
                    <a:pt x="12559" y="7390"/>
                  </a:lnTo>
                  <a:lnTo>
                    <a:pt x="12559" y="7132"/>
                  </a:lnTo>
                  <a:lnTo>
                    <a:pt x="12699" y="7132"/>
                  </a:lnTo>
                  <a:lnTo>
                    <a:pt x="12699" y="6822"/>
                  </a:lnTo>
                  <a:lnTo>
                    <a:pt x="12923" y="6460"/>
                  </a:lnTo>
                  <a:lnTo>
                    <a:pt x="13175" y="6098"/>
                  </a:lnTo>
                  <a:lnTo>
                    <a:pt x="13175" y="5581"/>
                  </a:lnTo>
                  <a:lnTo>
                    <a:pt x="13371" y="5581"/>
                  </a:lnTo>
                  <a:lnTo>
                    <a:pt x="13371" y="4651"/>
                  </a:lnTo>
                  <a:lnTo>
                    <a:pt x="13510" y="4289"/>
                  </a:lnTo>
                  <a:lnTo>
                    <a:pt x="13510" y="3721"/>
                  </a:lnTo>
                  <a:lnTo>
                    <a:pt x="13371" y="3463"/>
                  </a:lnTo>
                  <a:lnTo>
                    <a:pt x="13371" y="2481"/>
                  </a:lnTo>
                  <a:lnTo>
                    <a:pt x="13175" y="2481"/>
                  </a:lnTo>
                  <a:lnTo>
                    <a:pt x="13175" y="1550"/>
                  </a:lnTo>
                  <a:lnTo>
                    <a:pt x="12923" y="1550"/>
                  </a:lnTo>
                  <a:lnTo>
                    <a:pt x="12923" y="1189"/>
                  </a:lnTo>
                  <a:lnTo>
                    <a:pt x="13371" y="1189"/>
                  </a:lnTo>
                  <a:lnTo>
                    <a:pt x="13371" y="1550"/>
                  </a:lnTo>
                  <a:lnTo>
                    <a:pt x="13762" y="1550"/>
                  </a:lnTo>
                  <a:lnTo>
                    <a:pt x="13930" y="1912"/>
                  </a:lnTo>
                  <a:lnTo>
                    <a:pt x="14322" y="1912"/>
                  </a:lnTo>
                  <a:lnTo>
                    <a:pt x="14322" y="2222"/>
                  </a:lnTo>
                  <a:lnTo>
                    <a:pt x="14601" y="2222"/>
                  </a:lnTo>
                  <a:lnTo>
                    <a:pt x="14853" y="2481"/>
                  </a:lnTo>
                  <a:lnTo>
                    <a:pt x="15049" y="2481"/>
                  </a:lnTo>
                  <a:lnTo>
                    <a:pt x="15049" y="2739"/>
                  </a:lnTo>
                  <a:lnTo>
                    <a:pt x="15161" y="3101"/>
                  </a:lnTo>
                  <a:lnTo>
                    <a:pt x="15161" y="3463"/>
                  </a:lnTo>
                  <a:lnTo>
                    <a:pt x="15441" y="3463"/>
                  </a:lnTo>
                  <a:lnTo>
                    <a:pt x="15664" y="3721"/>
                  </a:lnTo>
                  <a:lnTo>
                    <a:pt x="15664" y="4031"/>
                  </a:lnTo>
                  <a:lnTo>
                    <a:pt x="15804" y="4289"/>
                  </a:lnTo>
                  <a:lnTo>
                    <a:pt x="15804" y="4651"/>
                  </a:lnTo>
                  <a:lnTo>
                    <a:pt x="16000" y="4651"/>
                  </a:lnTo>
                  <a:lnTo>
                    <a:pt x="16000" y="5840"/>
                  </a:lnTo>
                  <a:lnTo>
                    <a:pt x="16224" y="6098"/>
                  </a:lnTo>
                  <a:lnTo>
                    <a:pt x="16224" y="6822"/>
                  </a:lnTo>
                  <a:lnTo>
                    <a:pt x="16476" y="7132"/>
                  </a:lnTo>
                  <a:lnTo>
                    <a:pt x="16476" y="8372"/>
                  </a:lnTo>
                  <a:lnTo>
                    <a:pt x="16476" y="7649"/>
                  </a:lnTo>
                  <a:lnTo>
                    <a:pt x="16671" y="7649"/>
                  </a:lnTo>
                  <a:lnTo>
                    <a:pt x="16671" y="7390"/>
                  </a:lnTo>
                  <a:lnTo>
                    <a:pt x="16839" y="7390"/>
                  </a:lnTo>
                  <a:lnTo>
                    <a:pt x="17119" y="7132"/>
                  </a:lnTo>
                  <a:lnTo>
                    <a:pt x="17343" y="7132"/>
                  </a:lnTo>
                  <a:lnTo>
                    <a:pt x="17343" y="6822"/>
                  </a:lnTo>
                  <a:lnTo>
                    <a:pt x="17678" y="6822"/>
                  </a:lnTo>
                  <a:lnTo>
                    <a:pt x="17678" y="6460"/>
                  </a:lnTo>
                  <a:lnTo>
                    <a:pt x="17902" y="6460"/>
                  </a:lnTo>
                  <a:lnTo>
                    <a:pt x="18154" y="6098"/>
                  </a:lnTo>
                  <a:lnTo>
                    <a:pt x="18154" y="5840"/>
                  </a:lnTo>
                  <a:lnTo>
                    <a:pt x="18490" y="5271"/>
                  </a:lnTo>
                  <a:lnTo>
                    <a:pt x="18965" y="4910"/>
                  </a:lnTo>
                  <a:lnTo>
                    <a:pt x="18965" y="4651"/>
                  </a:lnTo>
                  <a:lnTo>
                    <a:pt x="19161" y="4651"/>
                  </a:lnTo>
                  <a:lnTo>
                    <a:pt x="19161" y="3101"/>
                  </a:lnTo>
                  <a:lnTo>
                    <a:pt x="19357" y="3101"/>
                  </a:lnTo>
                  <a:lnTo>
                    <a:pt x="19357" y="3463"/>
                  </a:lnTo>
                  <a:lnTo>
                    <a:pt x="19608" y="3463"/>
                  </a:lnTo>
                  <a:lnTo>
                    <a:pt x="19608" y="3721"/>
                  </a:lnTo>
                  <a:lnTo>
                    <a:pt x="19720" y="3721"/>
                  </a:lnTo>
                  <a:lnTo>
                    <a:pt x="19720" y="5581"/>
                  </a:lnTo>
                  <a:lnTo>
                    <a:pt x="19972" y="5840"/>
                  </a:lnTo>
                  <a:lnTo>
                    <a:pt x="19972" y="11421"/>
                  </a:lnTo>
                  <a:lnTo>
                    <a:pt x="19720" y="11680"/>
                  </a:lnTo>
                  <a:lnTo>
                    <a:pt x="19720" y="12403"/>
                  </a:lnTo>
                  <a:lnTo>
                    <a:pt x="19608" y="12661"/>
                  </a:lnTo>
                  <a:lnTo>
                    <a:pt x="19608" y="12920"/>
                  </a:lnTo>
                  <a:lnTo>
                    <a:pt x="19357" y="12920"/>
                  </a:lnTo>
                  <a:lnTo>
                    <a:pt x="19357" y="13592"/>
                  </a:lnTo>
                  <a:lnTo>
                    <a:pt x="19161" y="13850"/>
                  </a:lnTo>
                  <a:lnTo>
                    <a:pt x="19161" y="14212"/>
                  </a:lnTo>
                  <a:lnTo>
                    <a:pt x="18965" y="14212"/>
                  </a:lnTo>
                  <a:lnTo>
                    <a:pt x="18965" y="14470"/>
                  </a:lnTo>
                  <a:lnTo>
                    <a:pt x="18797" y="14470"/>
                  </a:lnTo>
                  <a:lnTo>
                    <a:pt x="18490" y="15039"/>
                  </a:lnTo>
                  <a:lnTo>
                    <a:pt x="18350" y="15401"/>
                  </a:lnTo>
                  <a:lnTo>
                    <a:pt x="18350" y="15659"/>
                  </a:lnTo>
                  <a:lnTo>
                    <a:pt x="17902" y="16021"/>
                  </a:lnTo>
                  <a:lnTo>
                    <a:pt x="17483" y="16589"/>
                  </a:lnTo>
                  <a:lnTo>
                    <a:pt x="17343" y="16589"/>
                  </a:lnTo>
                  <a:lnTo>
                    <a:pt x="17343" y="16951"/>
                  </a:lnTo>
                  <a:lnTo>
                    <a:pt x="17119" y="17209"/>
                  </a:lnTo>
                  <a:lnTo>
                    <a:pt x="16671" y="17209"/>
                  </a:lnTo>
                  <a:lnTo>
                    <a:pt x="16671" y="17571"/>
                  </a:lnTo>
                  <a:lnTo>
                    <a:pt x="16476" y="17571"/>
                  </a:lnTo>
                  <a:lnTo>
                    <a:pt x="16224" y="17829"/>
                  </a:lnTo>
                  <a:lnTo>
                    <a:pt x="15804" y="17829"/>
                  </a:lnTo>
                  <a:lnTo>
                    <a:pt x="15664" y="18140"/>
                  </a:lnTo>
                  <a:lnTo>
                    <a:pt x="13930" y="18140"/>
                  </a:lnTo>
                  <a:lnTo>
                    <a:pt x="13762" y="18398"/>
                  </a:lnTo>
                  <a:lnTo>
                    <a:pt x="12699" y="18398"/>
                  </a:lnTo>
                  <a:lnTo>
                    <a:pt x="12559" y="18760"/>
                  </a:lnTo>
                  <a:lnTo>
                    <a:pt x="12112" y="18760"/>
                  </a:lnTo>
                  <a:lnTo>
                    <a:pt x="12112" y="19018"/>
                  </a:lnTo>
                  <a:lnTo>
                    <a:pt x="11692" y="19018"/>
                  </a:lnTo>
                  <a:lnTo>
                    <a:pt x="11692" y="19380"/>
                  </a:lnTo>
                  <a:lnTo>
                    <a:pt x="11021" y="19380"/>
                  </a:lnTo>
                  <a:lnTo>
                    <a:pt x="10881" y="19638"/>
                  </a:lnTo>
                  <a:lnTo>
                    <a:pt x="9343" y="19638"/>
                  </a:lnTo>
                  <a:lnTo>
                    <a:pt x="9343" y="19948"/>
                  </a:lnTo>
                  <a:lnTo>
                    <a:pt x="7413" y="19948"/>
                  </a:lnTo>
                  <a:lnTo>
                    <a:pt x="7273" y="19638"/>
                  </a:lnTo>
                  <a:lnTo>
                    <a:pt x="7105" y="19638"/>
                  </a:lnTo>
                  <a:lnTo>
                    <a:pt x="4224" y="1938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110478" tIns="55239" rIns="110478" bIns="55239" anchor="ctr"/>
            <a:lstStyle/>
            <a:p>
              <a:pPr algn="ctr" defTabSz="1104900"/>
              <a:endParaRPr lang="ru-RU" sz="1900" b="1">
                <a:latin typeface="Times New Roman" pitchFamily="18" charset="0"/>
              </a:endParaRPr>
            </a:p>
          </p:txBody>
        </p:sp>
        <p:sp>
          <p:nvSpPr>
            <p:cNvPr id="11380" name="Oval 186"/>
            <p:cNvSpPr>
              <a:spLocks noChangeArrowheads="1"/>
            </p:cNvSpPr>
            <p:nvPr/>
          </p:nvSpPr>
          <p:spPr bwMode="auto">
            <a:xfrm>
              <a:off x="4038" y="3431"/>
              <a:ext cx="120" cy="46"/>
            </a:xfrm>
            <a:prstGeom prst="ellips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10478" tIns="55239" rIns="110478" bIns="55239" anchor="ctr"/>
            <a:lstStyle/>
            <a:p>
              <a:pPr algn="ctr" defTabSz="1104900"/>
              <a:endParaRPr lang="ru-RU" sz="1900" b="1">
                <a:latin typeface="Times New Roman" pitchFamily="18" charset="0"/>
              </a:endParaRPr>
            </a:p>
          </p:txBody>
        </p:sp>
        <p:sp>
          <p:nvSpPr>
            <p:cNvPr id="11381" name="Rectangle 187"/>
            <p:cNvSpPr>
              <a:spLocks noChangeArrowheads="1"/>
            </p:cNvSpPr>
            <p:nvPr/>
          </p:nvSpPr>
          <p:spPr bwMode="auto">
            <a:xfrm>
              <a:off x="4014" y="3375"/>
              <a:ext cx="168" cy="118"/>
            </a:xfrm>
            <a:prstGeom prst="rect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10478" tIns="55239" rIns="110478" bIns="55239" anchor="ctr"/>
            <a:lstStyle/>
            <a:p>
              <a:pPr algn="ctr" defTabSz="1104900"/>
              <a:endParaRPr lang="ru-RU" sz="1900" b="1">
                <a:latin typeface="Times New Roman" pitchFamily="18" charset="0"/>
              </a:endParaRPr>
            </a:p>
          </p:txBody>
        </p:sp>
      </p:grpSp>
      <p:graphicFrame>
        <p:nvGraphicFramePr>
          <p:cNvPr id="11432" name="Group 168"/>
          <p:cNvGraphicFramePr>
            <a:graphicFrameLocks noGrp="1"/>
          </p:cNvGraphicFramePr>
          <p:nvPr/>
        </p:nvGraphicFramePr>
        <p:xfrm>
          <a:off x="0" y="2063750"/>
          <a:ext cx="4189413" cy="1911450"/>
        </p:xfrm>
        <a:graphic>
          <a:graphicData uri="http://schemas.openxmlformats.org/drawingml/2006/table">
            <a:tbl>
              <a:tblPr/>
              <a:tblGrid>
                <a:gridCol w="912813"/>
                <a:gridCol w="1166812"/>
                <a:gridCol w="890588"/>
                <a:gridCol w="1219200"/>
              </a:tblGrid>
              <a:tr h="125413">
                <a:tc gridSpan="4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объектов  </a:t>
                      </a:r>
                    </a:p>
                  </a:txBody>
                  <a:tcPr marL="71991" marR="53994" marT="46795" marB="4679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объекта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 объекта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Собственники зданий и сооружений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Арендаторы зданий и сооружений</a:t>
                      </a:r>
                    </a:p>
                  </a:txBody>
                  <a:tcPr marL="71991" marR="53994" marT="46795" marB="467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Котельная №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1991" marR="53994" marT="46795" marB="4679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Центральная, 24</a:t>
                      </a:r>
                      <a:r>
                        <a:rPr kumimoji="0" lang="ru-RU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Администрация Петровского сельского поселения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МУП «ЖКХ ОМР»</a:t>
                      </a:r>
                    </a:p>
                  </a:txBody>
                  <a:tcPr marL="71991" marR="53994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Котельная № 2</a:t>
                      </a:r>
                    </a:p>
                  </a:txBody>
                  <a:tcPr marL="71991" marR="53994" marT="46795" marB="4679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ул.Строительная, 2</a:t>
                      </a:r>
                      <a:r>
                        <a:rPr kumimoji="0" lang="ru-RU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</a:p>
                  </a:txBody>
                  <a:tcPr marL="71991" marR="53994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Администрация Петровского сельского поселения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1" marR="53994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МУП «ЖКХ ОМР»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1991" marR="53994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66" name="Object 31"/>
          <p:cNvGraphicFramePr>
            <a:graphicFrameLocks noChangeAspect="1"/>
          </p:cNvGraphicFramePr>
          <p:nvPr/>
        </p:nvGraphicFramePr>
        <p:xfrm>
          <a:off x="10396538" y="2784475"/>
          <a:ext cx="2405062" cy="1266825"/>
        </p:xfrm>
        <a:graphic>
          <a:graphicData uri="http://schemas.openxmlformats.org/presentationml/2006/ole">
            <p:oleObj spid="_x0000_s11266" name="Worksheet" r:id="rId3" imgW="2990890" imgH="1895450" progId="Excel.Sheet.8">
              <p:embed/>
            </p:oleObj>
          </a:graphicData>
        </a:graphic>
      </p:graphicFrame>
      <p:sp>
        <p:nvSpPr>
          <p:cNvPr id="112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52450"/>
            <a:ext cx="12801600" cy="766763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Риски возникновения техногенных пожаров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Титульный лист</a:t>
            </a:r>
          </a:p>
        </p:txBody>
      </p:sp>
      <p:pic>
        <p:nvPicPr>
          <p:cNvPr id="44035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1226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300" b="1" smtClean="0">
                <a:solidFill>
                  <a:srgbClr val="FFFF00"/>
                </a:solidFill>
              </a:rPr>
              <a:t>ИНФОРМАЦИОННО-СПРАВОЧНЫЕ МАТЕРИАЛЫ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0488" y="2136775"/>
            <a:ext cx="10153650" cy="10795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Информационно-справочные материалы по поисково-спасательным, аварийно-спасательным и внештатным аварийно-спасательным формированиям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31925" y="1055688"/>
            <a:ext cx="10082213" cy="5794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5179" name="Group 123"/>
          <p:cNvGraphicFramePr>
            <a:graphicFrameLocks noGrp="1"/>
          </p:cNvGraphicFramePr>
          <p:nvPr/>
        </p:nvGraphicFramePr>
        <p:xfrm>
          <a:off x="1360488" y="3360738"/>
          <a:ext cx="10153650" cy="5435858"/>
        </p:xfrm>
        <a:graphic>
          <a:graphicData uri="http://schemas.openxmlformats.org/drawingml/2006/table">
            <a:tbl>
              <a:tblPr/>
              <a:tblGrid>
                <a:gridCol w="1008062"/>
                <a:gridCol w="4273550"/>
                <a:gridCol w="1625600"/>
                <a:gridCol w="1768475"/>
                <a:gridCol w="1477963"/>
              </a:tblGrid>
              <a:tr h="234950">
                <a:tc rowSpan="2">
                  <a:txBody>
                    <a:bodyPr/>
                    <a:lstStyle/>
                    <a:p>
                      <a:pPr marL="396875" marR="0" lvl="0" indent="-396875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396875" marR="0" lvl="0" indent="-396875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п/п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подразделений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Кол-во подразделений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Личный состав (чел.)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Техника (ед.)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96875" marR="0" lvl="0" indent="-396875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БУ УППС Омской Области с.Андреевка (Противопожарная служба)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96875" marR="0" lvl="0" indent="-396875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Добровольная пожарная дружина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396875" marR="0" lvl="0" indent="-396875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Энергетики (ОАО МР СК Сибири филиал  Омскэнерго Омский РЭС Андреевскийучасток)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396875" marR="0" lvl="0" indent="-396875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Коммунальная служба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396875" marR="0" lvl="0" indent="-396875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Служба горгаза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96875" marR="0" lvl="0" indent="-396875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Связь(ОАО  Сибирьтелеком Омский филиал Андреевскийучасток)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396875" marR="0" lvl="0" indent="-396875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ОВД  по Омскому району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396875" marR="0" lvl="0" indent="-396875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Скорая медицинская помощь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279400">
                <a:tc gridSpan="2"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Итого: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15063" algn="r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13264" marR="113264" marT="53464" marB="534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34"/>
          <p:cNvSpPr>
            <a:spLocks noChangeArrowheads="1"/>
          </p:cNvSpPr>
          <p:nvPr/>
        </p:nvSpPr>
        <p:spPr bwMode="auto">
          <a:xfrm>
            <a:off x="5176838" y="47625"/>
            <a:ext cx="2044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79525"/>
            <a:r>
              <a:rPr lang="ru-RU" sz="2500"/>
              <a:t>Содержание</a:t>
            </a:r>
          </a:p>
        </p:txBody>
      </p:sp>
      <p:sp>
        <p:nvSpPr>
          <p:cNvPr id="15596" name="Rectangle 38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2500"/>
          </a:p>
        </p:txBody>
      </p:sp>
      <p:graphicFrame>
        <p:nvGraphicFramePr>
          <p:cNvPr id="15842" name="Group 482"/>
          <p:cNvGraphicFramePr>
            <a:graphicFrameLocks noGrp="1"/>
          </p:cNvGraphicFramePr>
          <p:nvPr/>
        </p:nvGraphicFramePr>
        <p:xfrm>
          <a:off x="344488" y="485775"/>
          <a:ext cx="12249150" cy="8904915"/>
        </p:xfrm>
        <a:graphic>
          <a:graphicData uri="http://schemas.openxmlformats.org/drawingml/2006/table">
            <a:tbl>
              <a:tblPr/>
              <a:tblGrid>
                <a:gridCol w="11128375"/>
                <a:gridCol w="1120775"/>
              </a:tblGrid>
              <a:tr h="46513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Общая информация (характеристика)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Риски возникновения ЧС на транспорте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2.1. Риски возникновения ЧС на объектах автомобильного транспорта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2.1. Риски возникновения ЧС на объектах железнодорожного транспорта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2.3. Риски возникновения ЧС на объектах морского транспорта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2.4. Риски возникновения ЧС на объектах речного транспорта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Риски возникновения ЧС на потенциально опасных объектах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3.1 Риски возникновения аварий на ХОО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3.2. Риски возникновения аварий на РОО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3.4. Риски возникновения аварии на системах ЖКХ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3.5. Риски возникновения аварий не электросетях</a:t>
                      </a:r>
                    </a:p>
                  </a:txBody>
                  <a:tcPr marL="91428" marR="91428" marT="45714" marB="4571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3.8.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Риски обрушения зданий, сооружений, пород.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Риски возникновения пожаров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 Риски возникновения техногенных пожаров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 Информационно-справочные материалы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7.2. Информационно-справочные материалы по поисково-спасательным, аварийно-спасательным и нештатным аварийно-спасательным формированиям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7.3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Информационно-справочные материалы по силам и средствам пожарной  охраны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7.4. Информационно-справочные материалы по резервам финансовых и материальных средств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7.5. Информационно-справочные материалы по системе телекоммуникаций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L="89989" marR="89989" marT="46795" marB="4679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938" y="1416050"/>
            <a:ext cx="12801601" cy="766763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Информационно-справочные материалы по силам и средствам пожарной охраны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-7938" y="696913"/>
            <a:ext cx="12801601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0" y="6065838"/>
            <a:ext cx="2222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0352" tIns="55174" rIns="110352" bIns="55174" anchor="ctr">
            <a:spAutoFit/>
          </a:bodyPr>
          <a:lstStyle/>
          <a:p>
            <a:pPr defTabSz="1104900" eaLnBrk="0" hangingPunct="0"/>
            <a:endParaRPr lang="ru-RU" sz="800">
              <a:latin typeface="Times New Roman" pitchFamily="18" charset="0"/>
            </a:endParaRPr>
          </a:p>
        </p:txBody>
      </p:sp>
      <p:graphicFrame>
        <p:nvGraphicFramePr>
          <p:cNvPr id="47388" name="Group 284"/>
          <p:cNvGraphicFramePr>
            <a:graphicFrameLocks noGrp="1"/>
          </p:cNvGraphicFramePr>
          <p:nvPr/>
        </p:nvGraphicFramePr>
        <p:xfrm>
          <a:off x="279400" y="7248525"/>
          <a:ext cx="12314238" cy="1844159"/>
        </p:xfrm>
        <a:graphic>
          <a:graphicData uri="http://schemas.openxmlformats.org/drawingml/2006/table">
            <a:tbl>
              <a:tblPr/>
              <a:tblGrid>
                <a:gridCol w="833438"/>
                <a:gridCol w="2476500"/>
                <a:gridCol w="1646237"/>
                <a:gridCol w="1408113"/>
                <a:gridCol w="1406525"/>
                <a:gridCol w="1412875"/>
                <a:gridCol w="1563687"/>
                <a:gridCol w="1566863"/>
              </a:tblGrid>
              <a:tr h="2746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СОСТАВ СИЛ  И  СРЕДСТВ  ТЕРРИТОРИАЛЬНОГО ГАРНИЗОНА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с.ПЕТРОВКА ОМСКОГО РАЙОНА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гарнизона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ГПС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ВПО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л/с, чел.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пож. авт., ед.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л/с, чел.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пож. авт., ед.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л/с, чел.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пож. авт., ед.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7151" name="Group 2"/>
          <p:cNvGrpSpPr>
            <a:grpSpLocks/>
          </p:cNvGrpSpPr>
          <p:nvPr/>
        </p:nvGrpSpPr>
        <p:grpSpPr bwMode="auto">
          <a:xfrm>
            <a:off x="1431925" y="4872038"/>
            <a:ext cx="1439863" cy="744537"/>
            <a:chOff x="4945" y="5942"/>
            <a:chExt cx="1255" cy="1004"/>
          </a:xfrm>
        </p:grpSpPr>
        <p:sp>
          <p:nvSpPr>
            <p:cNvPr id="47160" name="Text Box 3"/>
            <p:cNvSpPr txBox="1">
              <a:spLocks noChangeArrowheads="1"/>
            </p:cNvSpPr>
            <p:nvPr/>
          </p:nvSpPr>
          <p:spPr bwMode="auto">
            <a:xfrm>
              <a:off x="5363" y="6117"/>
              <a:ext cx="64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0478" tIns="55239" rIns="110478" bIns="55239" anchorCtr="1"/>
            <a:lstStyle/>
            <a:p>
              <a:pPr defTabSz="1104900">
                <a:spcAft>
                  <a:spcPts val="1213"/>
                </a:spcAft>
              </a:pPr>
              <a:r>
                <a:rPr lang="ru-RU" sz="700" b="1">
                  <a:latin typeface="Times New Roman" pitchFamily="18" charset="0"/>
                </a:rPr>
                <a:t>БУ  ППС</a:t>
              </a:r>
            </a:p>
          </p:txBody>
        </p:sp>
        <p:grpSp>
          <p:nvGrpSpPr>
            <p:cNvPr id="47161" name="Group 4"/>
            <p:cNvGrpSpPr>
              <a:grpSpLocks/>
            </p:cNvGrpSpPr>
            <p:nvPr/>
          </p:nvGrpSpPr>
          <p:grpSpPr bwMode="auto">
            <a:xfrm>
              <a:off x="4945" y="5942"/>
              <a:ext cx="1255" cy="1004"/>
              <a:chOff x="4945" y="5942"/>
              <a:chExt cx="1255" cy="1004"/>
            </a:xfrm>
          </p:grpSpPr>
          <p:sp>
            <p:nvSpPr>
              <p:cNvPr id="47162" name="Line 5"/>
              <p:cNvSpPr>
                <a:spLocks noChangeShapeType="1"/>
              </p:cNvSpPr>
              <p:nvPr/>
            </p:nvSpPr>
            <p:spPr bwMode="auto">
              <a:xfrm>
                <a:off x="6199" y="6123"/>
                <a:ext cx="1" cy="20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med"/>
                <a:tailEnd type="none" w="sm" len="med"/>
              </a:ln>
            </p:spPr>
            <p:txBody>
              <a:bodyPr anchorCtr="1"/>
              <a:lstStyle/>
              <a:p>
                <a:endParaRPr lang="ru-RU"/>
              </a:p>
            </p:txBody>
          </p:sp>
          <p:sp>
            <p:nvSpPr>
              <p:cNvPr id="47163" name="Oval 6"/>
              <p:cNvSpPr>
                <a:spLocks noChangeArrowheads="1"/>
              </p:cNvSpPr>
              <p:nvPr/>
            </p:nvSpPr>
            <p:spPr bwMode="auto">
              <a:xfrm>
                <a:off x="4945" y="6706"/>
                <a:ext cx="804" cy="24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10478" tIns="55239" rIns="110478" bIns="55239" anchorCtr="1"/>
              <a:lstStyle/>
              <a:p>
                <a:pPr defTabSz="1104900"/>
                <a:endParaRPr lang="ru-RU" sz="1900" b="1">
                  <a:latin typeface="Times New Roman" pitchFamily="18" charset="0"/>
                </a:endParaRPr>
              </a:p>
            </p:txBody>
          </p:sp>
          <p:sp>
            <p:nvSpPr>
              <p:cNvPr id="47164" name="Line 7"/>
              <p:cNvSpPr>
                <a:spLocks noChangeShapeType="1"/>
              </p:cNvSpPr>
              <p:nvPr/>
            </p:nvSpPr>
            <p:spPr bwMode="auto">
              <a:xfrm>
                <a:off x="5328" y="5980"/>
                <a:ext cx="1" cy="84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lg"/>
                <a:tailEnd type="none" w="sm" len="lg"/>
              </a:ln>
            </p:spPr>
            <p:txBody>
              <a:bodyPr anchorCtr="1"/>
              <a:lstStyle/>
              <a:p>
                <a:endParaRPr lang="ru-RU"/>
              </a:p>
            </p:txBody>
          </p:sp>
          <p:sp>
            <p:nvSpPr>
              <p:cNvPr id="47165" name="Line 8"/>
              <p:cNvSpPr>
                <a:spLocks noChangeShapeType="1"/>
              </p:cNvSpPr>
              <p:nvPr/>
            </p:nvSpPr>
            <p:spPr bwMode="auto">
              <a:xfrm>
                <a:off x="5328" y="5942"/>
                <a:ext cx="872" cy="17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med"/>
                <a:tailEnd type="none" w="sm" len="med"/>
              </a:ln>
            </p:spPr>
            <p:txBody>
              <a:bodyPr anchorCtr="1"/>
              <a:lstStyle/>
              <a:p>
                <a:endParaRPr lang="ru-RU"/>
              </a:p>
            </p:txBody>
          </p:sp>
          <p:sp>
            <p:nvSpPr>
              <p:cNvPr id="47166" name="Line 9"/>
              <p:cNvSpPr>
                <a:spLocks noChangeShapeType="1"/>
              </p:cNvSpPr>
              <p:nvPr/>
            </p:nvSpPr>
            <p:spPr bwMode="auto">
              <a:xfrm flipV="1">
                <a:off x="5362" y="6356"/>
                <a:ext cx="837" cy="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med"/>
                <a:tailEnd type="none" w="sm" len="med"/>
              </a:ln>
            </p:spPr>
            <p:txBody>
              <a:bodyPr anchorCtr="1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623888"/>
            <a:ext cx="12801600" cy="766762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Информационно-справочные материалы 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по резервам финансовых и материальных средств 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3838575" y="5257800"/>
            <a:ext cx="41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482725"/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2900">
              <a:cs typeface="Arial" charset="0"/>
            </a:endParaRPr>
          </a:p>
        </p:txBody>
      </p:sp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3549650" y="5260975"/>
            <a:ext cx="3968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482725"/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2900">
              <a:cs typeface="Arial" charset="0"/>
            </a:endParaRPr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2439988" y="4656138"/>
            <a:ext cx="8512175" cy="4730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ru-RU" sz="25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Резервов финансовых и материальных средств нет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Омский"/>
          <p:cNvPicPr>
            <a:picLocks noChangeAspect="1" noChangeArrowheads="1"/>
          </p:cNvPicPr>
          <p:nvPr/>
        </p:nvPicPr>
        <p:blipFill>
          <a:blip r:embed="rId2" cstate="print"/>
          <a:srcRect l="44637" t="36664" r="37314" b="45052"/>
          <a:stretch>
            <a:fillRect/>
          </a:stretch>
        </p:blipFill>
        <p:spPr bwMode="auto">
          <a:xfrm>
            <a:off x="0" y="0"/>
            <a:ext cx="12809538" cy="9601200"/>
          </a:xfrm>
          <a:prstGeom prst="rect">
            <a:avLst/>
          </a:prstGeom>
          <a:noFill/>
        </p:spPr>
      </p:pic>
      <p:sp>
        <p:nvSpPr>
          <p:cNvPr id="79879" name="Freeform 7"/>
          <p:cNvSpPr>
            <a:spLocks/>
          </p:cNvSpPr>
          <p:nvPr/>
        </p:nvSpPr>
        <p:spPr bwMode="auto">
          <a:xfrm>
            <a:off x="2439988" y="1403350"/>
            <a:ext cx="9193212" cy="5102225"/>
          </a:xfrm>
          <a:custGeom>
            <a:avLst/>
            <a:gdLst/>
            <a:ahLst/>
            <a:cxnLst>
              <a:cxn ang="0">
                <a:pos x="182" y="2185"/>
              </a:cxn>
              <a:cxn ang="0">
                <a:pos x="772" y="3093"/>
              </a:cxn>
              <a:cxn ang="0">
                <a:pos x="908" y="2911"/>
              </a:cxn>
              <a:cxn ang="0">
                <a:pos x="1089" y="2820"/>
              </a:cxn>
              <a:cxn ang="0">
                <a:pos x="1270" y="2866"/>
              </a:cxn>
              <a:cxn ang="0">
                <a:pos x="1543" y="2866"/>
              </a:cxn>
              <a:cxn ang="0">
                <a:pos x="1724" y="2775"/>
              </a:cxn>
              <a:cxn ang="0">
                <a:pos x="1905" y="2820"/>
              </a:cxn>
              <a:cxn ang="0">
                <a:pos x="1905" y="2911"/>
              </a:cxn>
              <a:cxn ang="0">
                <a:pos x="2042" y="3047"/>
              </a:cxn>
              <a:cxn ang="0">
                <a:pos x="2314" y="3093"/>
              </a:cxn>
              <a:cxn ang="0">
                <a:pos x="2586" y="2911"/>
              </a:cxn>
              <a:cxn ang="0">
                <a:pos x="2722" y="2730"/>
              </a:cxn>
              <a:cxn ang="0">
                <a:pos x="2858" y="2639"/>
              </a:cxn>
              <a:cxn ang="0">
                <a:pos x="3039" y="2639"/>
              </a:cxn>
              <a:cxn ang="0">
                <a:pos x="3266" y="2730"/>
              </a:cxn>
              <a:cxn ang="0">
                <a:pos x="3584" y="2866"/>
              </a:cxn>
              <a:cxn ang="0">
                <a:pos x="3901" y="2956"/>
              </a:cxn>
              <a:cxn ang="0">
                <a:pos x="4173" y="2956"/>
              </a:cxn>
              <a:cxn ang="0">
                <a:pos x="4355" y="2866"/>
              </a:cxn>
              <a:cxn ang="0">
                <a:pos x="4536" y="2866"/>
              </a:cxn>
              <a:cxn ang="0">
                <a:pos x="4854" y="2911"/>
              </a:cxn>
              <a:cxn ang="0">
                <a:pos x="5035" y="2866"/>
              </a:cxn>
              <a:cxn ang="0">
                <a:pos x="5171" y="2775"/>
              </a:cxn>
              <a:cxn ang="0">
                <a:pos x="5307" y="2730"/>
              </a:cxn>
              <a:cxn ang="0">
                <a:pos x="4945" y="2412"/>
              </a:cxn>
              <a:cxn ang="0">
                <a:pos x="5171" y="1777"/>
              </a:cxn>
              <a:cxn ang="0">
                <a:pos x="5398" y="1233"/>
              </a:cxn>
              <a:cxn ang="0">
                <a:pos x="5489" y="779"/>
              </a:cxn>
              <a:cxn ang="0">
                <a:pos x="5217" y="190"/>
              </a:cxn>
              <a:cxn ang="0">
                <a:pos x="4763" y="190"/>
              </a:cxn>
              <a:cxn ang="0">
                <a:pos x="3856" y="53"/>
              </a:cxn>
              <a:cxn ang="0">
                <a:pos x="2042" y="53"/>
              </a:cxn>
              <a:cxn ang="0">
                <a:pos x="1361" y="371"/>
              </a:cxn>
              <a:cxn ang="0">
                <a:pos x="953" y="1278"/>
              </a:cxn>
              <a:cxn ang="0">
                <a:pos x="136" y="2095"/>
              </a:cxn>
              <a:cxn ang="0">
                <a:pos x="182" y="2185"/>
              </a:cxn>
            </a:cxnLst>
            <a:rect l="0" t="0" r="r" b="b"/>
            <a:pathLst>
              <a:path w="5519" h="3214">
                <a:moveTo>
                  <a:pt x="182" y="2185"/>
                </a:moveTo>
                <a:cubicBezTo>
                  <a:pt x="288" y="2351"/>
                  <a:pt x="651" y="2972"/>
                  <a:pt x="772" y="3093"/>
                </a:cubicBezTo>
                <a:cubicBezTo>
                  <a:pt x="893" y="3214"/>
                  <a:pt x="855" y="2956"/>
                  <a:pt x="908" y="2911"/>
                </a:cubicBezTo>
                <a:cubicBezTo>
                  <a:pt x="961" y="2866"/>
                  <a:pt x="1029" y="2828"/>
                  <a:pt x="1089" y="2820"/>
                </a:cubicBezTo>
                <a:cubicBezTo>
                  <a:pt x="1149" y="2812"/>
                  <a:pt x="1194" y="2858"/>
                  <a:pt x="1270" y="2866"/>
                </a:cubicBezTo>
                <a:cubicBezTo>
                  <a:pt x="1346" y="2874"/>
                  <a:pt x="1467" y="2881"/>
                  <a:pt x="1543" y="2866"/>
                </a:cubicBezTo>
                <a:cubicBezTo>
                  <a:pt x="1619" y="2851"/>
                  <a:pt x="1664" y="2783"/>
                  <a:pt x="1724" y="2775"/>
                </a:cubicBezTo>
                <a:cubicBezTo>
                  <a:pt x="1784" y="2767"/>
                  <a:pt x="1875" y="2797"/>
                  <a:pt x="1905" y="2820"/>
                </a:cubicBezTo>
                <a:cubicBezTo>
                  <a:pt x="1935" y="2843"/>
                  <a:pt x="1882" y="2873"/>
                  <a:pt x="1905" y="2911"/>
                </a:cubicBezTo>
                <a:cubicBezTo>
                  <a:pt x="1928" y="2949"/>
                  <a:pt x="1974" y="3017"/>
                  <a:pt x="2042" y="3047"/>
                </a:cubicBezTo>
                <a:cubicBezTo>
                  <a:pt x="2110" y="3077"/>
                  <a:pt x="2223" y="3116"/>
                  <a:pt x="2314" y="3093"/>
                </a:cubicBezTo>
                <a:cubicBezTo>
                  <a:pt x="2405" y="3070"/>
                  <a:pt x="2518" y="2972"/>
                  <a:pt x="2586" y="2911"/>
                </a:cubicBezTo>
                <a:cubicBezTo>
                  <a:pt x="2654" y="2850"/>
                  <a:pt x="2677" y="2775"/>
                  <a:pt x="2722" y="2730"/>
                </a:cubicBezTo>
                <a:cubicBezTo>
                  <a:pt x="2767" y="2685"/>
                  <a:pt x="2805" y="2654"/>
                  <a:pt x="2858" y="2639"/>
                </a:cubicBezTo>
                <a:cubicBezTo>
                  <a:pt x="2911" y="2624"/>
                  <a:pt x="2971" y="2624"/>
                  <a:pt x="3039" y="2639"/>
                </a:cubicBezTo>
                <a:cubicBezTo>
                  <a:pt x="3107" y="2654"/>
                  <a:pt x="3175" y="2692"/>
                  <a:pt x="3266" y="2730"/>
                </a:cubicBezTo>
                <a:cubicBezTo>
                  <a:pt x="3357" y="2768"/>
                  <a:pt x="3478" y="2828"/>
                  <a:pt x="3584" y="2866"/>
                </a:cubicBezTo>
                <a:cubicBezTo>
                  <a:pt x="3690" y="2904"/>
                  <a:pt x="3803" y="2941"/>
                  <a:pt x="3901" y="2956"/>
                </a:cubicBezTo>
                <a:cubicBezTo>
                  <a:pt x="3999" y="2971"/>
                  <a:pt x="4098" y="2971"/>
                  <a:pt x="4173" y="2956"/>
                </a:cubicBezTo>
                <a:cubicBezTo>
                  <a:pt x="4248" y="2941"/>
                  <a:pt x="4295" y="2881"/>
                  <a:pt x="4355" y="2866"/>
                </a:cubicBezTo>
                <a:cubicBezTo>
                  <a:pt x="4415" y="2851"/>
                  <a:pt x="4453" y="2859"/>
                  <a:pt x="4536" y="2866"/>
                </a:cubicBezTo>
                <a:cubicBezTo>
                  <a:pt x="4619" y="2873"/>
                  <a:pt x="4771" y="2911"/>
                  <a:pt x="4854" y="2911"/>
                </a:cubicBezTo>
                <a:cubicBezTo>
                  <a:pt x="4937" y="2911"/>
                  <a:pt x="4982" y="2889"/>
                  <a:pt x="5035" y="2866"/>
                </a:cubicBezTo>
                <a:cubicBezTo>
                  <a:pt x="5088" y="2843"/>
                  <a:pt x="5126" y="2798"/>
                  <a:pt x="5171" y="2775"/>
                </a:cubicBezTo>
                <a:cubicBezTo>
                  <a:pt x="5216" y="2752"/>
                  <a:pt x="5345" y="2790"/>
                  <a:pt x="5307" y="2730"/>
                </a:cubicBezTo>
                <a:cubicBezTo>
                  <a:pt x="5269" y="2670"/>
                  <a:pt x="4968" y="2571"/>
                  <a:pt x="4945" y="2412"/>
                </a:cubicBezTo>
                <a:cubicBezTo>
                  <a:pt x="4922" y="2253"/>
                  <a:pt x="5096" y="1973"/>
                  <a:pt x="5171" y="1777"/>
                </a:cubicBezTo>
                <a:cubicBezTo>
                  <a:pt x="5246" y="1581"/>
                  <a:pt x="5345" y="1399"/>
                  <a:pt x="5398" y="1233"/>
                </a:cubicBezTo>
                <a:cubicBezTo>
                  <a:pt x="5451" y="1067"/>
                  <a:pt x="5519" y="953"/>
                  <a:pt x="5489" y="779"/>
                </a:cubicBezTo>
                <a:cubicBezTo>
                  <a:pt x="5459" y="605"/>
                  <a:pt x="5338" y="288"/>
                  <a:pt x="5217" y="190"/>
                </a:cubicBezTo>
                <a:cubicBezTo>
                  <a:pt x="5096" y="92"/>
                  <a:pt x="4990" y="213"/>
                  <a:pt x="4763" y="190"/>
                </a:cubicBezTo>
                <a:cubicBezTo>
                  <a:pt x="4536" y="167"/>
                  <a:pt x="4309" y="76"/>
                  <a:pt x="3856" y="53"/>
                </a:cubicBezTo>
                <a:cubicBezTo>
                  <a:pt x="3403" y="30"/>
                  <a:pt x="2458" y="0"/>
                  <a:pt x="2042" y="53"/>
                </a:cubicBezTo>
                <a:cubicBezTo>
                  <a:pt x="1626" y="106"/>
                  <a:pt x="1542" y="167"/>
                  <a:pt x="1361" y="371"/>
                </a:cubicBezTo>
                <a:cubicBezTo>
                  <a:pt x="1180" y="575"/>
                  <a:pt x="1157" y="991"/>
                  <a:pt x="953" y="1278"/>
                </a:cubicBezTo>
                <a:cubicBezTo>
                  <a:pt x="749" y="1565"/>
                  <a:pt x="272" y="1936"/>
                  <a:pt x="136" y="2095"/>
                </a:cubicBezTo>
                <a:cubicBezTo>
                  <a:pt x="0" y="2254"/>
                  <a:pt x="76" y="2019"/>
                  <a:pt x="182" y="2185"/>
                </a:cubicBezTo>
                <a:close/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0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</a:t>
            </a:r>
            <a:endParaRPr lang="ru-RU" sz="2500"/>
          </a:p>
        </p:txBody>
      </p:sp>
      <p:sp>
        <p:nvSpPr>
          <p:cNvPr id="79881" name="Rectangle 3"/>
          <p:cNvSpPr>
            <a:spLocks noChangeArrowheads="1"/>
          </p:cNvSpPr>
          <p:nvPr/>
        </p:nvSpPr>
        <p:spPr bwMode="auto">
          <a:xfrm>
            <a:off x="0" y="623888"/>
            <a:ext cx="12801600" cy="7667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127954" tIns="63980" rIns="127954" bIns="63980" anchor="ctr"/>
          <a:lstStyle/>
          <a:p>
            <a:pPr algn="ctr" defTabSz="1279525" eaLnBrk="0" hangingPunct="0"/>
            <a:r>
              <a:rPr lang="ru-RU" sz="4500">
                <a:solidFill>
                  <a:schemeClr val="tx2"/>
                </a:solidFill>
                <a:latin typeface="Times New Roman" pitchFamily="18" charset="0"/>
              </a:rPr>
              <a:t>Общая информация</a:t>
            </a:r>
            <a:endParaRPr lang="ru-RU" sz="6200">
              <a:solidFill>
                <a:schemeClr val="tx2"/>
              </a:solidFill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53988" y="1487488"/>
            <a:ext cx="2757487" cy="854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091" tIns="45546" rIns="91091" bIns="45546">
            <a:spAutoFit/>
          </a:bodyPr>
          <a:lstStyle/>
          <a:p>
            <a:pPr algn="ctr" defTabSz="1279525"/>
            <a:r>
              <a:rPr lang="ru-RU" sz="1000" b="1">
                <a:cs typeface="Arial" charset="0"/>
              </a:rPr>
              <a:t>Сергеев Николай Николаевич</a:t>
            </a:r>
            <a:r>
              <a:rPr lang="ru-RU" sz="1000">
                <a:cs typeface="Arial" charset="0"/>
              </a:rPr>
              <a:t> </a:t>
            </a:r>
            <a:r>
              <a:rPr lang="ru-RU" sz="1000" b="1">
                <a:cs typeface="Arial" charset="0"/>
              </a:rPr>
              <a:t/>
            </a:r>
            <a:br>
              <a:rPr lang="ru-RU" sz="1000" b="1">
                <a:cs typeface="Arial" charset="0"/>
              </a:rPr>
            </a:br>
            <a:r>
              <a:rPr lang="ru-RU" sz="1000">
                <a:cs typeface="Arial" charset="0"/>
              </a:rPr>
              <a:t>Глава Андреевского  сельского поселения  </a:t>
            </a:r>
            <a:br>
              <a:rPr lang="ru-RU" sz="1000">
                <a:cs typeface="Arial" charset="0"/>
              </a:rPr>
            </a:br>
            <a:r>
              <a:rPr lang="ru-RU" sz="1000">
                <a:cs typeface="Arial" charset="0"/>
              </a:rPr>
              <a:t>Телефон: 8-(3812)-92-55-86,</a:t>
            </a:r>
          </a:p>
          <a:p>
            <a:pPr algn="ctr" defTabSz="1279525"/>
            <a:r>
              <a:rPr lang="ru-RU" sz="1000">
                <a:cs typeface="Arial" charset="0"/>
              </a:rPr>
              <a:t>                               92-55-48</a:t>
            </a:r>
          </a:p>
          <a:p>
            <a:pPr algn="ctr" defTabSz="1279525"/>
            <a:r>
              <a:rPr lang="ru-RU" sz="1000">
                <a:cs typeface="Arial" charset="0"/>
              </a:rPr>
              <a:t>                            ф. 92-55-86</a:t>
            </a:r>
            <a:r>
              <a:rPr lang="ru-RU" sz="100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  <p:graphicFrame>
        <p:nvGraphicFramePr>
          <p:cNvPr id="79961" name="Group 89"/>
          <p:cNvGraphicFramePr>
            <a:graphicFrameLocks noGrp="1"/>
          </p:cNvGraphicFramePr>
          <p:nvPr/>
        </p:nvGraphicFramePr>
        <p:xfrm>
          <a:off x="3592513" y="1344613"/>
          <a:ext cx="9218612" cy="1736489"/>
        </p:xfrm>
        <a:graphic>
          <a:graphicData uri="http://schemas.openxmlformats.org/drawingml/2006/table">
            <a:tbl>
              <a:tblPr/>
              <a:tblGrid>
                <a:gridCol w="1801812"/>
                <a:gridCol w="1333500"/>
                <a:gridCol w="1627188"/>
                <a:gridCol w="1954212"/>
                <a:gridCol w="25019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Село 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Территория тыс.кв.км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Население тыс.чел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Состав Андреевского сельского поселения 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Плотность нас.на 1 кв.км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Андреевка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15,1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деревень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527050">
                <a:tc gridSpan="5"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Андреевское сельское поселение Омского муниципального района Омской области входит в состав Омского муниципального района Омской области. Андреевское сельское поселение расположено в восточной части Омского муниципального района.</a:t>
                      </a:r>
                    </a:p>
                  </a:txBody>
                  <a:tcPr marL="91325" marR="91325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9962" name="Group 90"/>
          <p:cNvGraphicFramePr>
            <a:graphicFrameLocks noGrp="1"/>
          </p:cNvGraphicFramePr>
          <p:nvPr/>
        </p:nvGraphicFramePr>
        <p:xfrm>
          <a:off x="1504950" y="6169025"/>
          <a:ext cx="11233150" cy="3408363"/>
        </p:xfrm>
        <a:graphic>
          <a:graphicData uri="http://schemas.openxmlformats.org/drawingml/2006/table">
            <a:tbl>
              <a:tblPr/>
              <a:tblGrid>
                <a:gridCol w="3600450"/>
                <a:gridCol w="3959225"/>
                <a:gridCol w="36734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Администрация  Андреевского сельского поселения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Глава Андреевского сельского поселения Сергеев Н.Н.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925-548,, мобильный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8-913-674-42-42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Андреевский филиал МУП  ЖКХ ОМР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Мастер Андреевского участка Меллер М.В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925-648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Андреевский ФАП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Заведующая ФАП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Тоцкая Т.В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925-533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Горгаз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Мастер участка Танайцева А.В,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925-668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участка связи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Драйлих Э.Э.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925-540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ПЧС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Ответственное лицо по предупреждению и ликвидации чрезвычайных ситуаций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Чиркова Т.М.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925-586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0"/>
            <a:ext cx="128016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30" tIns="45665" rIns="91330" bIns="45665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7938" y="623888"/>
            <a:ext cx="12817476" cy="5762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127865" tIns="63938" rIns="127865" bIns="63938" anchor="ctr"/>
          <a:lstStyle/>
          <a:p>
            <a:pPr algn="ctr" defTabSz="1279525"/>
            <a:r>
              <a:rPr lang="ru-RU" sz="3100">
                <a:solidFill>
                  <a:schemeClr val="tx2"/>
                </a:solidFill>
                <a:latin typeface="Times New Roman" pitchFamily="18" charset="0"/>
              </a:rPr>
              <a:t>Таблица рисков ЧС</a:t>
            </a:r>
          </a:p>
        </p:txBody>
      </p:sp>
      <p:graphicFrame>
        <p:nvGraphicFramePr>
          <p:cNvPr id="1026" name="Object 1382"/>
          <p:cNvGraphicFramePr>
            <a:graphicFrameLocks noChangeAspect="1"/>
          </p:cNvGraphicFramePr>
          <p:nvPr/>
        </p:nvGraphicFramePr>
        <p:xfrm>
          <a:off x="0" y="1416050"/>
          <a:ext cx="12503150" cy="3568700"/>
        </p:xfrm>
        <a:graphic>
          <a:graphicData uri="http://schemas.openxmlformats.org/presentationml/2006/ole">
            <p:oleObj spid="_x0000_s1026" name="Лист" r:id="rId4" imgW="9763049" imgH="2762402" progId="Excel.Sheet.8">
              <p:embed/>
            </p:oleObj>
          </a:graphicData>
        </a:graphic>
      </p:graphicFrame>
      <p:graphicFrame>
        <p:nvGraphicFramePr>
          <p:cNvPr id="1034" name="Object 1382"/>
          <p:cNvGraphicFramePr>
            <a:graphicFrameLocks noChangeAspect="1"/>
          </p:cNvGraphicFramePr>
          <p:nvPr/>
        </p:nvGraphicFramePr>
        <p:xfrm>
          <a:off x="0" y="1416050"/>
          <a:ext cx="12801600" cy="7345363"/>
        </p:xfrm>
        <a:graphic>
          <a:graphicData uri="http://schemas.openxmlformats.org/presentationml/2006/ole">
            <p:oleObj spid="_x0000_s1034" name="Лист" r:id="rId5" imgW="24888450" imgH="8094583" progId="Excel.Shee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Титульный лист</a:t>
            </a:r>
          </a:p>
        </p:txBody>
      </p:sp>
      <p:pic>
        <p:nvPicPr>
          <p:cNvPr id="20483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1226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300" b="1" smtClean="0">
                <a:solidFill>
                  <a:srgbClr val="FFFF00"/>
                </a:solidFill>
              </a:rPr>
              <a:t>РИСКИ ВОЗНИКНОВЕНИЯ ЧС НА ТРАНСПОРТЕ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" name="Picture 153" descr="Омский"/>
          <p:cNvPicPr>
            <a:picLocks noChangeAspect="1" noChangeArrowheads="1"/>
          </p:cNvPicPr>
          <p:nvPr/>
        </p:nvPicPr>
        <p:blipFill>
          <a:blip r:embed="rId3" cstate="print"/>
          <a:srcRect l="47467" t="37305" r="37718" b="49532"/>
          <a:stretch>
            <a:fillRect/>
          </a:stretch>
        </p:blipFill>
        <p:spPr bwMode="auto">
          <a:xfrm>
            <a:off x="0" y="623888"/>
            <a:ext cx="12746038" cy="8378825"/>
          </a:xfrm>
          <a:prstGeom prst="rect">
            <a:avLst/>
          </a:prstGeom>
          <a:noFill/>
        </p:spPr>
      </p:pic>
      <p:sp>
        <p:nvSpPr>
          <p:cNvPr id="2183" name="AutoShape 135"/>
          <p:cNvSpPr>
            <a:spLocks noChangeArrowheads="1"/>
          </p:cNvSpPr>
          <p:nvPr/>
        </p:nvSpPr>
        <p:spPr bwMode="auto">
          <a:xfrm>
            <a:off x="1146175" y="1588"/>
            <a:ext cx="219075" cy="1095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295275" y="0"/>
            <a:ext cx="12801600" cy="766763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Риски возникновения ЧС на объектах автомобильного транспорта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295275" y="0"/>
            <a:ext cx="128016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8921750" y="6816725"/>
            <a:ext cx="3833813" cy="2738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9064625" y="6888163"/>
            <a:ext cx="3457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44" tIns="63879" rIns="127744" bIns="63879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2100" b="1">
                <a:latin typeface="Times New Roman" pitchFamily="18" charset="0"/>
                <a:cs typeface="Arial" charset="0"/>
              </a:rPr>
              <a:t>Условные обозначения</a:t>
            </a:r>
          </a:p>
        </p:txBody>
      </p:sp>
      <p:sp>
        <p:nvSpPr>
          <p:cNvPr id="2064" name="Freeform 36"/>
          <p:cNvSpPr>
            <a:spLocks/>
          </p:cNvSpPr>
          <p:nvPr/>
        </p:nvSpPr>
        <p:spPr bwMode="auto">
          <a:xfrm>
            <a:off x="9064625" y="7608888"/>
            <a:ext cx="525463" cy="1587"/>
          </a:xfrm>
          <a:custGeom>
            <a:avLst/>
            <a:gdLst>
              <a:gd name="T0" fmla="*/ 0 w 331"/>
              <a:gd name="T1" fmla="*/ 0 h 1"/>
              <a:gd name="T2" fmla="*/ 834170220 w 331"/>
              <a:gd name="T3" fmla="*/ 0 h 1"/>
              <a:gd name="T4" fmla="*/ 0 60000 65536"/>
              <a:gd name="T5" fmla="*/ 0 60000 65536"/>
              <a:gd name="T6" fmla="*/ 0 w 331"/>
              <a:gd name="T7" fmla="*/ 0 h 1"/>
              <a:gd name="T8" fmla="*/ 331 w 3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1" h="1">
                <a:moveTo>
                  <a:pt x="0" y="0"/>
                </a:moveTo>
                <a:cubicBezTo>
                  <a:pt x="110" y="0"/>
                  <a:pt x="221" y="0"/>
                  <a:pt x="331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2500"/>
          </a:p>
        </p:txBody>
      </p:sp>
      <p:sp>
        <p:nvSpPr>
          <p:cNvPr id="2065" name="Text Box 37"/>
          <p:cNvSpPr txBox="1">
            <a:spLocks noChangeArrowheads="1"/>
          </p:cNvSpPr>
          <p:nvPr/>
        </p:nvSpPr>
        <p:spPr bwMode="auto">
          <a:xfrm>
            <a:off x="9640888" y="7464425"/>
            <a:ext cx="2697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86" tIns="63900" rIns="127786" bIns="63900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ru-RU" sz="1000">
                <a:solidFill>
                  <a:srgbClr val="FF0000"/>
                </a:solidFill>
                <a:cs typeface="Arial" charset="0"/>
              </a:rPr>
              <a:t>- участок дороги с наибольшим риском возникновения ДТП</a:t>
            </a:r>
          </a:p>
        </p:txBody>
      </p:sp>
      <p:graphicFrame>
        <p:nvGraphicFramePr>
          <p:cNvPr id="2178" name="Group 130"/>
          <p:cNvGraphicFramePr>
            <a:graphicFrameLocks noGrp="1"/>
          </p:cNvGraphicFramePr>
          <p:nvPr/>
        </p:nvGraphicFramePr>
        <p:xfrm>
          <a:off x="-295275" y="696913"/>
          <a:ext cx="12801600" cy="976073"/>
        </p:xfrm>
        <a:graphic>
          <a:graphicData uri="http://schemas.openxmlformats.org/drawingml/2006/table">
            <a:tbl>
              <a:tblPr/>
              <a:tblGrid>
                <a:gridCol w="1233488"/>
                <a:gridCol w="1230312"/>
                <a:gridCol w="1233488"/>
                <a:gridCol w="1230312"/>
                <a:gridCol w="1282700"/>
                <a:gridCol w="6591300"/>
              </a:tblGrid>
              <a:tr h="180975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результате низкого качества подготовки автовладельцев и постоянно увеличивающего количества транспортных средств в селе прогнозируется высокая вероятность возникновения ДТП на улицах села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1" name="Group 133"/>
          <p:cNvGraphicFramePr>
            <a:graphicFrameLocks noGrp="1"/>
          </p:cNvGraphicFramePr>
          <p:nvPr/>
        </p:nvGraphicFramePr>
        <p:xfrm>
          <a:off x="136525" y="6888163"/>
          <a:ext cx="8642350" cy="2087192"/>
        </p:xfrm>
        <a:graphic>
          <a:graphicData uri="http://schemas.openxmlformats.org/drawingml/2006/table">
            <a:tbl>
              <a:tblPr/>
              <a:tblGrid>
                <a:gridCol w="584200"/>
                <a:gridCol w="1933575"/>
                <a:gridCol w="960438"/>
                <a:gridCol w="989012"/>
                <a:gridCol w="984250"/>
                <a:gridCol w="995363"/>
                <a:gridCol w="1095375"/>
                <a:gridCol w="1100137"/>
              </a:tblGrid>
              <a:tr h="2635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расчет сил и средств привлекаемых к ликвидации и оказанию помощи при ДТП</a:t>
                      </a: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гарнизона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ГПС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Спас отряд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л/с, чел.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пож. авт., ед.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л/с, чел.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пож. авт., ед.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л/с, чел.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пож. авт., ед.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9999"/>
                      </a:srgb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Андреевский</a:t>
                      </a: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20" marR="110320" marT="55159" marB="5515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999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Знак запрета 49"/>
          <p:cNvSpPr/>
          <p:nvPr/>
        </p:nvSpPr>
        <p:spPr bwMode="auto">
          <a:xfrm>
            <a:off x="9064625" y="8040688"/>
            <a:ext cx="285750" cy="28575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279525">
              <a:defRPr/>
            </a:pPr>
            <a:endParaRPr lang="ru-RU" sz="2500"/>
          </a:p>
        </p:txBody>
      </p:sp>
      <p:sp>
        <p:nvSpPr>
          <p:cNvPr id="2135" name="Text Box 69"/>
          <p:cNvSpPr txBox="1">
            <a:spLocks noChangeArrowheads="1"/>
          </p:cNvSpPr>
          <p:nvPr/>
        </p:nvSpPr>
        <p:spPr bwMode="auto">
          <a:xfrm>
            <a:off x="9640888" y="8545513"/>
            <a:ext cx="2697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86" tIns="63900" rIns="127786" bIns="63900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ru-RU" sz="1000">
                <a:solidFill>
                  <a:srgbClr val="FF0000"/>
                </a:solidFill>
                <a:cs typeface="Arial" charset="0"/>
              </a:rPr>
              <a:t>маршруты эвакуации пострадавших в ДТП в лечебные учреждения </a:t>
            </a:r>
          </a:p>
        </p:txBody>
      </p:sp>
      <p:cxnSp>
        <p:nvCxnSpPr>
          <p:cNvPr id="2140" name="Прямая соединительная линия 65"/>
          <p:cNvCxnSpPr>
            <a:cxnSpLocks noChangeShapeType="1"/>
          </p:cNvCxnSpPr>
          <p:nvPr/>
        </p:nvCxnSpPr>
        <p:spPr bwMode="auto">
          <a:xfrm>
            <a:off x="9064625" y="8761413"/>
            <a:ext cx="428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02" name="Freeform 154"/>
          <p:cNvSpPr>
            <a:spLocks/>
          </p:cNvSpPr>
          <p:nvPr/>
        </p:nvSpPr>
        <p:spPr bwMode="auto">
          <a:xfrm>
            <a:off x="928688" y="1704975"/>
            <a:ext cx="9840912" cy="5327650"/>
          </a:xfrm>
          <a:custGeom>
            <a:avLst/>
            <a:gdLst/>
            <a:ahLst/>
            <a:cxnLst>
              <a:cxn ang="0">
                <a:pos x="182" y="2185"/>
              </a:cxn>
              <a:cxn ang="0">
                <a:pos x="772" y="3093"/>
              </a:cxn>
              <a:cxn ang="0">
                <a:pos x="908" y="2911"/>
              </a:cxn>
              <a:cxn ang="0">
                <a:pos x="1089" y="2820"/>
              </a:cxn>
              <a:cxn ang="0">
                <a:pos x="1270" y="2866"/>
              </a:cxn>
              <a:cxn ang="0">
                <a:pos x="1543" y="2866"/>
              </a:cxn>
              <a:cxn ang="0">
                <a:pos x="1724" y="2775"/>
              </a:cxn>
              <a:cxn ang="0">
                <a:pos x="1905" y="2820"/>
              </a:cxn>
              <a:cxn ang="0">
                <a:pos x="1905" y="2911"/>
              </a:cxn>
              <a:cxn ang="0">
                <a:pos x="2042" y="3047"/>
              </a:cxn>
              <a:cxn ang="0">
                <a:pos x="2314" y="3093"/>
              </a:cxn>
              <a:cxn ang="0">
                <a:pos x="2586" y="2911"/>
              </a:cxn>
              <a:cxn ang="0">
                <a:pos x="2722" y="2730"/>
              </a:cxn>
              <a:cxn ang="0">
                <a:pos x="2858" y="2639"/>
              </a:cxn>
              <a:cxn ang="0">
                <a:pos x="3039" y="2639"/>
              </a:cxn>
              <a:cxn ang="0">
                <a:pos x="3266" y="2730"/>
              </a:cxn>
              <a:cxn ang="0">
                <a:pos x="3584" y="2866"/>
              </a:cxn>
              <a:cxn ang="0">
                <a:pos x="3901" y="2956"/>
              </a:cxn>
              <a:cxn ang="0">
                <a:pos x="4173" y="2956"/>
              </a:cxn>
              <a:cxn ang="0">
                <a:pos x="4355" y="2866"/>
              </a:cxn>
              <a:cxn ang="0">
                <a:pos x="4536" y="2866"/>
              </a:cxn>
              <a:cxn ang="0">
                <a:pos x="4854" y="2911"/>
              </a:cxn>
              <a:cxn ang="0">
                <a:pos x="5035" y="2866"/>
              </a:cxn>
              <a:cxn ang="0">
                <a:pos x="5171" y="2775"/>
              </a:cxn>
              <a:cxn ang="0">
                <a:pos x="5307" y="2730"/>
              </a:cxn>
              <a:cxn ang="0">
                <a:pos x="4945" y="2412"/>
              </a:cxn>
              <a:cxn ang="0">
                <a:pos x="5171" y="1777"/>
              </a:cxn>
              <a:cxn ang="0">
                <a:pos x="5398" y="1233"/>
              </a:cxn>
              <a:cxn ang="0">
                <a:pos x="5489" y="779"/>
              </a:cxn>
              <a:cxn ang="0">
                <a:pos x="5217" y="190"/>
              </a:cxn>
              <a:cxn ang="0">
                <a:pos x="4763" y="190"/>
              </a:cxn>
              <a:cxn ang="0">
                <a:pos x="3856" y="53"/>
              </a:cxn>
              <a:cxn ang="0">
                <a:pos x="2042" y="53"/>
              </a:cxn>
              <a:cxn ang="0">
                <a:pos x="1361" y="371"/>
              </a:cxn>
              <a:cxn ang="0">
                <a:pos x="953" y="1278"/>
              </a:cxn>
              <a:cxn ang="0">
                <a:pos x="136" y="2095"/>
              </a:cxn>
              <a:cxn ang="0">
                <a:pos x="182" y="2185"/>
              </a:cxn>
            </a:cxnLst>
            <a:rect l="0" t="0" r="r" b="b"/>
            <a:pathLst>
              <a:path w="5519" h="3214">
                <a:moveTo>
                  <a:pt x="182" y="2185"/>
                </a:moveTo>
                <a:cubicBezTo>
                  <a:pt x="288" y="2351"/>
                  <a:pt x="651" y="2972"/>
                  <a:pt x="772" y="3093"/>
                </a:cubicBezTo>
                <a:cubicBezTo>
                  <a:pt x="893" y="3214"/>
                  <a:pt x="855" y="2956"/>
                  <a:pt x="908" y="2911"/>
                </a:cubicBezTo>
                <a:cubicBezTo>
                  <a:pt x="961" y="2866"/>
                  <a:pt x="1029" y="2828"/>
                  <a:pt x="1089" y="2820"/>
                </a:cubicBezTo>
                <a:cubicBezTo>
                  <a:pt x="1149" y="2812"/>
                  <a:pt x="1194" y="2858"/>
                  <a:pt x="1270" y="2866"/>
                </a:cubicBezTo>
                <a:cubicBezTo>
                  <a:pt x="1346" y="2874"/>
                  <a:pt x="1467" y="2881"/>
                  <a:pt x="1543" y="2866"/>
                </a:cubicBezTo>
                <a:cubicBezTo>
                  <a:pt x="1619" y="2851"/>
                  <a:pt x="1664" y="2783"/>
                  <a:pt x="1724" y="2775"/>
                </a:cubicBezTo>
                <a:cubicBezTo>
                  <a:pt x="1784" y="2767"/>
                  <a:pt x="1875" y="2797"/>
                  <a:pt x="1905" y="2820"/>
                </a:cubicBezTo>
                <a:cubicBezTo>
                  <a:pt x="1935" y="2843"/>
                  <a:pt x="1882" y="2873"/>
                  <a:pt x="1905" y="2911"/>
                </a:cubicBezTo>
                <a:cubicBezTo>
                  <a:pt x="1928" y="2949"/>
                  <a:pt x="1974" y="3017"/>
                  <a:pt x="2042" y="3047"/>
                </a:cubicBezTo>
                <a:cubicBezTo>
                  <a:pt x="2110" y="3077"/>
                  <a:pt x="2223" y="3116"/>
                  <a:pt x="2314" y="3093"/>
                </a:cubicBezTo>
                <a:cubicBezTo>
                  <a:pt x="2405" y="3070"/>
                  <a:pt x="2518" y="2972"/>
                  <a:pt x="2586" y="2911"/>
                </a:cubicBezTo>
                <a:cubicBezTo>
                  <a:pt x="2654" y="2850"/>
                  <a:pt x="2677" y="2775"/>
                  <a:pt x="2722" y="2730"/>
                </a:cubicBezTo>
                <a:cubicBezTo>
                  <a:pt x="2767" y="2685"/>
                  <a:pt x="2805" y="2654"/>
                  <a:pt x="2858" y="2639"/>
                </a:cubicBezTo>
                <a:cubicBezTo>
                  <a:pt x="2911" y="2624"/>
                  <a:pt x="2971" y="2624"/>
                  <a:pt x="3039" y="2639"/>
                </a:cubicBezTo>
                <a:cubicBezTo>
                  <a:pt x="3107" y="2654"/>
                  <a:pt x="3175" y="2692"/>
                  <a:pt x="3266" y="2730"/>
                </a:cubicBezTo>
                <a:cubicBezTo>
                  <a:pt x="3357" y="2768"/>
                  <a:pt x="3478" y="2828"/>
                  <a:pt x="3584" y="2866"/>
                </a:cubicBezTo>
                <a:cubicBezTo>
                  <a:pt x="3690" y="2904"/>
                  <a:pt x="3803" y="2941"/>
                  <a:pt x="3901" y="2956"/>
                </a:cubicBezTo>
                <a:cubicBezTo>
                  <a:pt x="3999" y="2971"/>
                  <a:pt x="4098" y="2971"/>
                  <a:pt x="4173" y="2956"/>
                </a:cubicBezTo>
                <a:cubicBezTo>
                  <a:pt x="4248" y="2941"/>
                  <a:pt x="4295" y="2881"/>
                  <a:pt x="4355" y="2866"/>
                </a:cubicBezTo>
                <a:cubicBezTo>
                  <a:pt x="4415" y="2851"/>
                  <a:pt x="4453" y="2859"/>
                  <a:pt x="4536" y="2866"/>
                </a:cubicBezTo>
                <a:cubicBezTo>
                  <a:pt x="4619" y="2873"/>
                  <a:pt x="4771" y="2911"/>
                  <a:pt x="4854" y="2911"/>
                </a:cubicBezTo>
                <a:cubicBezTo>
                  <a:pt x="4937" y="2911"/>
                  <a:pt x="4982" y="2889"/>
                  <a:pt x="5035" y="2866"/>
                </a:cubicBezTo>
                <a:cubicBezTo>
                  <a:pt x="5088" y="2843"/>
                  <a:pt x="5126" y="2798"/>
                  <a:pt x="5171" y="2775"/>
                </a:cubicBezTo>
                <a:cubicBezTo>
                  <a:pt x="5216" y="2752"/>
                  <a:pt x="5345" y="2790"/>
                  <a:pt x="5307" y="2730"/>
                </a:cubicBezTo>
                <a:cubicBezTo>
                  <a:pt x="5269" y="2670"/>
                  <a:pt x="4968" y="2571"/>
                  <a:pt x="4945" y="2412"/>
                </a:cubicBezTo>
                <a:cubicBezTo>
                  <a:pt x="4922" y="2253"/>
                  <a:pt x="5096" y="1973"/>
                  <a:pt x="5171" y="1777"/>
                </a:cubicBezTo>
                <a:cubicBezTo>
                  <a:pt x="5246" y="1581"/>
                  <a:pt x="5345" y="1399"/>
                  <a:pt x="5398" y="1233"/>
                </a:cubicBezTo>
                <a:cubicBezTo>
                  <a:pt x="5451" y="1067"/>
                  <a:pt x="5519" y="953"/>
                  <a:pt x="5489" y="779"/>
                </a:cubicBezTo>
                <a:cubicBezTo>
                  <a:pt x="5459" y="605"/>
                  <a:pt x="5338" y="288"/>
                  <a:pt x="5217" y="190"/>
                </a:cubicBezTo>
                <a:cubicBezTo>
                  <a:pt x="5096" y="92"/>
                  <a:pt x="4990" y="213"/>
                  <a:pt x="4763" y="190"/>
                </a:cubicBezTo>
                <a:cubicBezTo>
                  <a:pt x="4536" y="167"/>
                  <a:pt x="4309" y="76"/>
                  <a:pt x="3856" y="53"/>
                </a:cubicBezTo>
                <a:cubicBezTo>
                  <a:pt x="3403" y="30"/>
                  <a:pt x="2458" y="0"/>
                  <a:pt x="2042" y="53"/>
                </a:cubicBezTo>
                <a:cubicBezTo>
                  <a:pt x="1626" y="106"/>
                  <a:pt x="1542" y="167"/>
                  <a:pt x="1361" y="371"/>
                </a:cubicBezTo>
                <a:cubicBezTo>
                  <a:pt x="1180" y="575"/>
                  <a:pt x="1157" y="991"/>
                  <a:pt x="953" y="1278"/>
                </a:cubicBezTo>
                <a:cubicBezTo>
                  <a:pt x="749" y="1565"/>
                  <a:pt x="272" y="1936"/>
                  <a:pt x="136" y="2095"/>
                </a:cubicBezTo>
                <a:cubicBezTo>
                  <a:pt x="0" y="2254"/>
                  <a:pt x="76" y="2019"/>
                  <a:pt x="182" y="2185"/>
                </a:cubicBezTo>
                <a:close/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41" name="Text Box 69"/>
          <p:cNvSpPr txBox="1">
            <a:spLocks noChangeArrowheads="1"/>
          </p:cNvSpPr>
          <p:nvPr/>
        </p:nvSpPr>
        <p:spPr bwMode="auto">
          <a:xfrm>
            <a:off x="9569450" y="8040688"/>
            <a:ext cx="26685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86" tIns="63900" rIns="127786" bIns="63900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ru-RU" sz="1000">
                <a:cs typeface="Arial" charset="0"/>
              </a:rPr>
              <a:t>- Авария</a:t>
            </a:r>
          </a:p>
        </p:txBody>
      </p:sp>
      <p:graphicFrame>
        <p:nvGraphicFramePr>
          <p:cNvPr id="2050" name="Object 31"/>
          <p:cNvGraphicFramePr>
            <a:graphicFrameLocks noChangeAspect="1"/>
          </p:cNvGraphicFramePr>
          <p:nvPr/>
        </p:nvGraphicFramePr>
        <p:xfrm>
          <a:off x="10145713" y="2713038"/>
          <a:ext cx="2405062" cy="1266825"/>
        </p:xfrm>
        <a:graphic>
          <a:graphicData uri="http://schemas.openxmlformats.org/presentationml/2006/ole">
            <p:oleObj spid="_x0000_s2050" name="Лист" r:id="rId4" imgW="2990890" imgH="18954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4" name="Picture 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1031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11906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 </a:t>
            </a:r>
          </a:p>
          <a:p>
            <a:pPr algn="ctr" defTabSz="1279525"/>
            <a:endParaRPr lang="ru-RU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04" name="Прямоугольник 167"/>
          <p:cNvSpPr>
            <a:spLocks noChangeArrowheads="1"/>
          </p:cNvSpPr>
          <p:nvPr/>
        </p:nvSpPr>
        <p:spPr bwMode="auto">
          <a:xfrm>
            <a:off x="631825" y="4152900"/>
            <a:ext cx="12169775" cy="15113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1279525"/>
            <a:r>
              <a:rPr lang="ru-RU" sz="2800" b="1">
                <a:latin typeface="Times New Roman" pitchFamily="18" charset="0"/>
              </a:rPr>
              <a:t>Риски возникновения ЧС на объектах железнодорожного транспорта отсутствуют в связи с отсутствием на территории Андреевского сельского поселения объектов ж/д транспорта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938" y="479425"/>
            <a:ext cx="12801601" cy="766763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Риски возникновения ЧС на объектах железнодорожного транспорта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5" name="Picture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1031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5" name="Text Box 67"/>
          <p:cNvSpPr txBox="1">
            <a:spLocks noChangeArrowheads="1"/>
          </p:cNvSpPr>
          <p:nvPr/>
        </p:nvSpPr>
        <p:spPr bwMode="auto">
          <a:xfrm>
            <a:off x="1287463" y="4368800"/>
            <a:ext cx="11368087" cy="14589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79057" tIns="89530" rIns="179057" bIns="89530">
            <a:spAutoFit/>
          </a:bodyPr>
          <a:lstStyle/>
          <a:p>
            <a:pPr defTabSz="1790700"/>
            <a:r>
              <a:rPr lang="ru-RU" sz="2000">
                <a:cs typeface="Arial" charset="0"/>
              </a:rPr>
              <a:t> </a:t>
            </a:r>
            <a:r>
              <a:rPr lang="ru-RU" sz="2800" b="1">
                <a:latin typeface="Times New Roman" pitchFamily="18" charset="0"/>
              </a:rPr>
              <a:t>Риски возникновения ЧС на объектах морского транспорта </a:t>
            </a:r>
          </a:p>
          <a:p>
            <a:pPr defTabSz="1790700"/>
            <a:r>
              <a:rPr lang="ru-RU" sz="2800" b="1">
                <a:latin typeface="Times New Roman" pitchFamily="18" charset="0"/>
              </a:rPr>
              <a:t>отсутствуют в связи с отсутствием на территории </a:t>
            </a:r>
          </a:p>
          <a:p>
            <a:pPr defTabSz="1790700"/>
            <a:r>
              <a:rPr lang="ru-RU" sz="2800" b="1">
                <a:latin typeface="Times New Roman" pitchFamily="18" charset="0"/>
              </a:rPr>
              <a:t>Анрдреевского сельского поселения объектов морского транспорта</a:t>
            </a:r>
            <a:r>
              <a:rPr lang="ru-RU" sz="2500"/>
              <a:t> </a:t>
            </a:r>
            <a:endParaRPr lang="ru-RU" sz="2000">
              <a:cs typeface="Arial" charset="0"/>
            </a:endParaRPr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3888"/>
            <a:ext cx="12801600" cy="766762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Риски возникновения ЧС на объектах морского транспорта</a:t>
            </a:r>
            <a:r>
              <a:rPr lang="ru-RU" sz="3200" smtClean="0">
                <a:latin typeface="Times New Roman" pitchFamily="18" charset="0"/>
              </a:rPr>
              <a:t> </a:t>
            </a:r>
          </a:p>
        </p:txBody>
      </p:sp>
      <p:sp>
        <p:nvSpPr>
          <p:cNvPr id="4110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5" name="Picture 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1031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3888"/>
            <a:ext cx="12801600" cy="766762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Риски возникновения ЧС на объектах речного транспорта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95" tIns="45697" rIns="91395" bIns="45697">
            <a:spAutoFit/>
          </a:bodyPr>
          <a:lstStyle/>
          <a:p>
            <a:pPr algn="ctr" defTabSz="1279525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Паспорт территории Андреевского сельского поселения </a:t>
            </a:r>
          </a:p>
        </p:txBody>
      </p:sp>
      <p:sp>
        <p:nvSpPr>
          <p:cNvPr id="5181" name="Text Box 98"/>
          <p:cNvSpPr txBox="1">
            <a:spLocks noChangeArrowheads="1"/>
          </p:cNvSpPr>
          <p:nvPr/>
        </p:nvSpPr>
        <p:spPr bwMode="auto">
          <a:xfrm>
            <a:off x="9832975" y="8480425"/>
            <a:ext cx="17780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68" tIns="43228" rIns="86468" bIns="43228">
            <a:spAutoFit/>
          </a:bodyPr>
          <a:lstStyle/>
          <a:p>
            <a:pPr algn="ctr" defTabSz="866775">
              <a:spcBef>
                <a:spcPct val="50000"/>
              </a:spcBef>
            </a:pPr>
            <a:endParaRPr lang="ru-RU" sz="10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182" name="Text Box 99"/>
          <p:cNvSpPr txBox="1">
            <a:spLocks noChangeArrowheads="1"/>
          </p:cNvSpPr>
          <p:nvPr/>
        </p:nvSpPr>
        <p:spPr bwMode="auto">
          <a:xfrm>
            <a:off x="9807575" y="8567738"/>
            <a:ext cx="17732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68" tIns="43228" rIns="86468" bIns="43228">
            <a:spAutoFit/>
          </a:bodyPr>
          <a:lstStyle/>
          <a:p>
            <a:pPr algn="ctr" defTabSz="866775" eaLnBrk="0" hangingPunct="0"/>
            <a:endParaRPr lang="ru-RU" sz="10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183" name="Text Box 100"/>
          <p:cNvSpPr txBox="1">
            <a:spLocks noChangeArrowheads="1"/>
          </p:cNvSpPr>
          <p:nvPr/>
        </p:nvSpPr>
        <p:spPr bwMode="auto">
          <a:xfrm>
            <a:off x="9807575" y="8567738"/>
            <a:ext cx="17732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68" tIns="43228" rIns="86468" bIns="43228">
            <a:spAutoFit/>
          </a:bodyPr>
          <a:lstStyle/>
          <a:p>
            <a:pPr algn="ctr" defTabSz="866775" eaLnBrk="0" hangingPunct="0"/>
            <a:endParaRPr lang="ru-RU" sz="10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184" name="Text Box 101"/>
          <p:cNvSpPr txBox="1">
            <a:spLocks noChangeArrowheads="1"/>
          </p:cNvSpPr>
          <p:nvPr/>
        </p:nvSpPr>
        <p:spPr bwMode="auto">
          <a:xfrm>
            <a:off x="9807575" y="8567738"/>
            <a:ext cx="17732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68" tIns="43228" rIns="86468" bIns="43228">
            <a:spAutoFit/>
          </a:bodyPr>
          <a:lstStyle/>
          <a:p>
            <a:pPr algn="ctr" defTabSz="866775" eaLnBrk="0" hangingPunct="0"/>
            <a:endParaRPr lang="ru-RU" sz="10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185" name="Text Box 102"/>
          <p:cNvSpPr txBox="1">
            <a:spLocks noChangeArrowheads="1"/>
          </p:cNvSpPr>
          <p:nvPr/>
        </p:nvSpPr>
        <p:spPr bwMode="auto">
          <a:xfrm>
            <a:off x="9807575" y="8567738"/>
            <a:ext cx="17732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68" tIns="43228" rIns="86468" bIns="43228">
            <a:spAutoFit/>
          </a:bodyPr>
          <a:lstStyle/>
          <a:p>
            <a:pPr algn="ctr" defTabSz="866775" eaLnBrk="0" hangingPunct="0"/>
            <a:endParaRPr lang="ru-RU" sz="10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186" name="Text Box 103"/>
          <p:cNvSpPr txBox="1">
            <a:spLocks noChangeArrowheads="1"/>
          </p:cNvSpPr>
          <p:nvPr/>
        </p:nvSpPr>
        <p:spPr bwMode="auto">
          <a:xfrm>
            <a:off x="9777413" y="8567738"/>
            <a:ext cx="23304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31" tIns="3772" rIns="7531" bIns="3772">
            <a:spAutoFit/>
          </a:bodyPr>
          <a:lstStyle/>
          <a:p>
            <a:pPr algn="ctr" defTabSz="866775" eaLnBrk="0" hangingPunct="0"/>
            <a:endParaRPr lang="ru-RU" sz="11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281" name="Rectangle 161"/>
          <p:cNvSpPr>
            <a:spLocks noChangeArrowheads="1"/>
          </p:cNvSpPr>
          <p:nvPr/>
        </p:nvSpPr>
        <p:spPr bwMode="auto">
          <a:xfrm>
            <a:off x="1071563" y="4224338"/>
            <a:ext cx="11136312" cy="12350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79525"/>
            <a:r>
              <a:rPr lang="ru-RU" sz="2500" b="1"/>
              <a:t>Утвержден план мероприятий по обеспечению безопасности людей </a:t>
            </a:r>
          </a:p>
          <a:p>
            <a:pPr defTabSz="1279525"/>
            <a:r>
              <a:rPr lang="ru-RU" sz="2500" b="1"/>
              <a:t>на водных объектах, охране их жизни и здоровья</a:t>
            </a:r>
          </a:p>
          <a:p>
            <a:pPr defTabSz="1279525"/>
            <a:r>
              <a:rPr lang="ru-RU" sz="2500" b="1"/>
              <a:t>Ответственная Чиркова Т.М.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1079</Words>
  <Application>Microsoft Office PowerPoint</Application>
  <PresentationFormat>A3 (297x420 мм)</PresentationFormat>
  <Paragraphs>305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Calibri</vt:lpstr>
      <vt:lpstr>Оформление по умолчанию</vt:lpstr>
      <vt:lpstr>Лист Microsoft Office Excel</vt:lpstr>
      <vt:lpstr>Лист Microsoft Office Excel 97-2003</vt:lpstr>
      <vt:lpstr>ПАСПОРТ ТЕРРИТОРИИ  АНДРЕЕВСКОГО СЕЛЬСКОГО ПОСЕЛЕНИЯ   ОМСКОГО МУНИЦИПАЛЬНОГО РАЙОНА  ОМСКОЙ ОБЛАСТИ СИБИРСКОГО ФЕДЕРАЛЬНОГО ОКРУГА </vt:lpstr>
      <vt:lpstr>Слайд 2</vt:lpstr>
      <vt:lpstr>Слайд 3</vt:lpstr>
      <vt:lpstr>Слайд 4</vt:lpstr>
      <vt:lpstr>РИСКИ ВОЗНИКНОВЕНИЯ ЧС НА ТРАНСПОРТЕ</vt:lpstr>
      <vt:lpstr>Риски возникновения ЧС на объектах автомобильного транспорта</vt:lpstr>
      <vt:lpstr>Риски возникновения ЧС на объектах железнодорожного транспорта</vt:lpstr>
      <vt:lpstr>Риски возникновения ЧС на объектах морского транспорта </vt:lpstr>
      <vt:lpstr>Риски возникновения ЧС на объектах речного транспорта</vt:lpstr>
      <vt:lpstr>РИСКИ ВОЗНИКНОВЕНИЯ ЧС НА ПОТЕНЦИАЛЬНО ОПАСНЫХ ОБЪЕКТАХ</vt:lpstr>
      <vt:lpstr>Риски возникновения аварий на ХОО</vt:lpstr>
      <vt:lpstr>Риски возникновения аварий на РОО</vt:lpstr>
      <vt:lpstr>Риски возникновения аварии на системах ЖКХ</vt:lpstr>
      <vt:lpstr>Риски возникновения ЧС на электросетях</vt:lpstr>
      <vt:lpstr>Риски обрушения зданий, сооружений, пород </vt:lpstr>
      <vt:lpstr>РИСКИ ВОЗНИКНОВЕНИЯ ПОЖАРОВ</vt:lpstr>
      <vt:lpstr>Риски возникновения техногенных пожаров</vt:lpstr>
      <vt:lpstr>ИНФОРМАЦИОННО-СПРАВОЧНЫЕ МАТЕРИАЛЫ</vt:lpstr>
      <vt:lpstr>Информационно-справочные материалы по поисково-спасательным, аварийно-спасательным и внештатным аварийно-спасательным формированиям</vt:lpstr>
      <vt:lpstr>Информационно-справочные материалы по силам и средствам пожарной охраны</vt:lpstr>
      <vt:lpstr>Информационно-справочные материалы  по резервам финансовых и материальных средств </vt:lpstr>
    </vt:vector>
  </TitlesOfParts>
  <Manager>Солохов И. В.</Manager>
  <Company>НЦУКС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территории города Белгорода Белгородской области</dc:title>
  <dc:creator>Пучков М. В.</dc:creator>
  <cp:lastModifiedBy>Танюшушу</cp:lastModifiedBy>
  <cp:revision>112</cp:revision>
  <dcterms:created xsi:type="dcterms:W3CDTF">2009-06-17T06:08:07Z</dcterms:created>
  <dcterms:modified xsi:type="dcterms:W3CDTF">2012-11-29T10:25:27Z</dcterms:modified>
</cp:coreProperties>
</file>